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4"/>
  </p:notesMasterIdLst>
  <p:sldIdLst>
    <p:sldId id="256" r:id="rId2"/>
    <p:sldId id="305" r:id="rId3"/>
    <p:sldId id="314" r:id="rId4"/>
    <p:sldId id="315" r:id="rId5"/>
    <p:sldId id="309" r:id="rId6"/>
    <p:sldId id="316" r:id="rId7"/>
    <p:sldId id="317" r:id="rId8"/>
    <p:sldId id="318" r:id="rId9"/>
    <p:sldId id="299" r:id="rId10"/>
    <p:sldId id="306" r:id="rId11"/>
    <p:sldId id="307" r:id="rId12"/>
    <p:sldId id="308" r:id="rId13"/>
    <p:sldId id="310" r:id="rId14"/>
    <p:sldId id="311" r:id="rId15"/>
    <p:sldId id="320" r:id="rId16"/>
    <p:sldId id="321" r:id="rId17"/>
    <p:sldId id="319" r:id="rId18"/>
    <p:sldId id="312" r:id="rId19"/>
    <p:sldId id="313" r:id="rId20"/>
    <p:sldId id="301" r:id="rId21"/>
    <p:sldId id="304" r:id="rId22"/>
    <p:sldId id="30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35" autoAdjust="0"/>
  </p:normalViewPr>
  <p:slideViewPr>
    <p:cSldViewPr snapToGrid="0">
      <p:cViewPr varScale="1">
        <p:scale>
          <a:sx n="103" d="100"/>
          <a:sy n="103" d="100"/>
        </p:scale>
        <p:origin x="8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BBF81-6C87-4E27-8C13-41378E093853}" type="datetimeFigureOut">
              <a:rPr lang="ru-RU" smtClean="0"/>
              <a:t>11.11.2024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BEF58-BC6E-41A8-A723-B0598B5AAE06}" type="slidenum">
              <a:rPr lang="ru-RU" smtClean="0"/>
              <a:t>‹#›</a:t>
            </a:fld>
            <a:endParaRPr lang="ru-RU"/>
          </a:p>
        </p:txBody>
      </p:sp>
    </p:spTree>
    <p:extLst>
      <p:ext uri="{BB962C8B-B14F-4D97-AF65-F5344CB8AC3E}">
        <p14:creationId xmlns:p14="http://schemas.microsoft.com/office/powerpoint/2010/main" val="400266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У </a:t>
            </a:r>
            <a:r>
              <a:rPr lang="ru-RU" dirty="0" err="1" smtClean="0"/>
              <a:t>класифікаційному</a:t>
            </a:r>
            <a:r>
              <a:rPr lang="ru-RU" dirty="0" smtClean="0"/>
              <a:t> </a:t>
            </a:r>
            <a:r>
              <a:rPr lang="ru-RU" dirty="0" err="1" smtClean="0"/>
              <a:t>аналізі</a:t>
            </a:r>
            <a:r>
              <a:rPr lang="ru-RU" dirty="0" smtClean="0"/>
              <a:t> </a:t>
            </a:r>
            <a:r>
              <a:rPr lang="ru-RU" dirty="0" err="1" smtClean="0"/>
              <a:t>він</a:t>
            </a:r>
            <a:r>
              <a:rPr lang="ru-RU" dirty="0" smtClean="0"/>
              <a:t> </a:t>
            </a:r>
            <a:r>
              <a:rPr lang="ru-RU" dirty="0" err="1" smtClean="0"/>
              <a:t>переважно</a:t>
            </a:r>
            <a:r>
              <a:rPr lang="ru-RU" dirty="0" smtClean="0"/>
              <a:t> </a:t>
            </a:r>
            <a:r>
              <a:rPr lang="ru-RU" dirty="0" err="1" smtClean="0"/>
              <a:t>використовується</a:t>
            </a:r>
            <a:r>
              <a:rPr lang="ru-RU" dirty="0" smtClean="0"/>
              <a:t> для </a:t>
            </a:r>
            <a:r>
              <a:rPr lang="ru-RU" dirty="0" err="1" smtClean="0"/>
              <a:t>запитань</a:t>
            </a:r>
            <a:r>
              <a:rPr lang="ru-RU" dirty="0" smtClean="0"/>
              <a:t>, </a:t>
            </a:r>
            <a:r>
              <a:rPr lang="ru-RU" dirty="0" err="1" smtClean="0"/>
              <a:t>прийняття</a:t>
            </a:r>
            <a:r>
              <a:rPr lang="ru-RU" dirty="0" smtClean="0"/>
              <a:t> </a:t>
            </a:r>
            <a:r>
              <a:rPr lang="ru-RU" dirty="0" err="1" smtClean="0"/>
              <a:t>рішень</a:t>
            </a:r>
            <a:r>
              <a:rPr lang="ru-RU" dirty="0" smtClean="0"/>
              <a:t> і </a:t>
            </a:r>
            <a:r>
              <a:rPr lang="ru-RU" dirty="0" err="1" smtClean="0"/>
              <a:t>прогнозування</a:t>
            </a:r>
            <a:r>
              <a:rPr lang="ru-RU" dirty="0" smtClean="0"/>
              <a:t> </a:t>
            </a:r>
            <a:r>
              <a:rPr lang="ru-RU" dirty="0" err="1" smtClean="0"/>
              <a:t>поведінки.У</a:t>
            </a:r>
            <a:r>
              <a:rPr lang="ru-RU" dirty="0" smtClean="0"/>
              <a:t> кластерному </a:t>
            </a:r>
            <a:r>
              <a:rPr lang="ru-RU" dirty="0" err="1" smtClean="0"/>
              <a:t>аналізі</a:t>
            </a:r>
            <a:r>
              <a:rPr lang="ru-RU" dirty="0" smtClean="0"/>
              <a:t> </a:t>
            </a:r>
            <a:r>
              <a:rPr lang="ru-RU" dirty="0" err="1" smtClean="0"/>
              <a:t>він</a:t>
            </a:r>
            <a:r>
              <a:rPr lang="ru-RU" dirty="0" smtClean="0"/>
              <a:t> в основному </a:t>
            </a:r>
            <a:r>
              <a:rPr lang="ru-RU" dirty="0" err="1" smtClean="0"/>
              <a:t>використовується</a:t>
            </a:r>
            <a:r>
              <a:rPr lang="ru-RU" dirty="0" smtClean="0"/>
              <a:t>, коли не </a:t>
            </a:r>
            <a:r>
              <a:rPr lang="ru-RU" dirty="0" err="1" smtClean="0"/>
              <a:t>робляться</a:t>
            </a:r>
            <a:r>
              <a:rPr lang="ru-RU" dirty="0" smtClean="0"/>
              <a:t> </a:t>
            </a:r>
            <a:r>
              <a:rPr lang="ru-RU" dirty="0" err="1" smtClean="0"/>
              <a:t>припущення</a:t>
            </a:r>
            <a:r>
              <a:rPr lang="ru-RU" dirty="0" smtClean="0"/>
              <a:t> </a:t>
            </a:r>
            <a:r>
              <a:rPr lang="ru-RU" dirty="0" err="1" smtClean="0"/>
              <a:t>щодо</a:t>
            </a:r>
            <a:r>
              <a:rPr lang="ru-RU" dirty="0" smtClean="0"/>
              <a:t> </a:t>
            </a:r>
            <a:r>
              <a:rPr lang="ru-RU" dirty="0" err="1" smtClean="0"/>
              <a:t>можливих</a:t>
            </a:r>
            <a:r>
              <a:rPr lang="ru-RU" dirty="0" smtClean="0"/>
              <a:t> </a:t>
            </a:r>
            <a:r>
              <a:rPr lang="ru-RU" dirty="0" err="1" smtClean="0"/>
              <a:t>зв’язків</a:t>
            </a:r>
            <a:r>
              <a:rPr lang="ru-RU" dirty="0" smtClean="0"/>
              <a:t> у </a:t>
            </a:r>
            <a:r>
              <a:rPr lang="ru-RU" dirty="0" err="1" smtClean="0"/>
              <a:t>даних.У</a:t>
            </a:r>
            <a:r>
              <a:rPr lang="ru-RU" dirty="0" smtClean="0"/>
              <a:t> </a:t>
            </a:r>
            <a:r>
              <a:rPr lang="ru-RU" dirty="0" err="1" smtClean="0"/>
              <a:t>регресійному</a:t>
            </a:r>
            <a:r>
              <a:rPr lang="ru-RU" dirty="0" smtClean="0"/>
              <a:t> </a:t>
            </a:r>
            <a:r>
              <a:rPr lang="ru-RU" dirty="0" err="1" smtClean="0"/>
              <a:t>аналізі</a:t>
            </a:r>
            <a:r>
              <a:rPr lang="ru-RU" dirty="0" smtClean="0"/>
              <a:t> </a:t>
            </a:r>
            <a:r>
              <a:rPr lang="ru-RU" dirty="0" err="1" smtClean="0"/>
              <a:t>він</a:t>
            </a:r>
            <a:r>
              <a:rPr lang="ru-RU" dirty="0" smtClean="0"/>
              <a:t> </a:t>
            </a:r>
            <a:r>
              <a:rPr lang="ru-RU" dirty="0" err="1" smtClean="0"/>
              <a:t>використовується</a:t>
            </a:r>
            <a:r>
              <a:rPr lang="ru-RU" dirty="0" smtClean="0"/>
              <a:t>, коли ми </a:t>
            </a:r>
            <a:r>
              <a:rPr lang="ru-RU" dirty="0" err="1" smtClean="0"/>
              <a:t>хочемо</a:t>
            </a:r>
            <a:r>
              <a:rPr lang="ru-RU" dirty="0" smtClean="0"/>
              <a:t> </a:t>
            </a:r>
            <a:r>
              <a:rPr lang="ru-RU" dirty="0" err="1" smtClean="0"/>
              <a:t>передбачити</a:t>
            </a:r>
            <a:r>
              <a:rPr lang="ru-RU" dirty="0" smtClean="0"/>
              <a:t> </a:t>
            </a:r>
            <a:r>
              <a:rPr lang="ru-RU" dirty="0" err="1" smtClean="0"/>
              <a:t>нескінченно</a:t>
            </a:r>
            <a:r>
              <a:rPr lang="ru-RU" dirty="0" smtClean="0"/>
              <a:t> </a:t>
            </a:r>
            <a:r>
              <a:rPr lang="ru-RU" dirty="0" err="1" smtClean="0"/>
              <a:t>залежне</a:t>
            </a:r>
            <a:r>
              <a:rPr lang="ru-RU" dirty="0" smtClean="0"/>
              <a:t> </a:t>
            </a:r>
            <a:r>
              <a:rPr lang="ru-RU" dirty="0" err="1" smtClean="0"/>
              <a:t>значення</a:t>
            </a:r>
            <a:r>
              <a:rPr lang="ru-RU" dirty="0" smtClean="0"/>
              <a:t> набору </a:t>
            </a:r>
            <a:r>
              <a:rPr lang="ru-RU" dirty="0" err="1" smtClean="0"/>
              <a:t>незалежних</a:t>
            </a:r>
            <a:r>
              <a:rPr lang="ru-RU" dirty="0" smtClean="0"/>
              <a:t> </a:t>
            </a:r>
            <a:r>
              <a:rPr lang="ru-RU" dirty="0" err="1" smtClean="0"/>
              <a:t>змінних</a:t>
            </a:r>
            <a:r>
              <a:rPr lang="ru-RU" dirty="0" smtClean="0"/>
              <a:t>.</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a:t>
            </a:fld>
            <a:endParaRPr lang="ru-RU"/>
          </a:p>
        </p:txBody>
      </p:sp>
    </p:spTree>
    <p:extLst>
      <p:ext uri="{BB962C8B-B14F-4D97-AF65-F5344CB8AC3E}">
        <p14:creationId xmlns:p14="http://schemas.microsoft.com/office/powerpoint/2010/main" val="149483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Інтелектуальний аналіз даних має великий потенціал для покращення розуміння купівельної поведінки клієнта. Це, серед іншого, впливає на рекламу та може значно збільшити дохід роздрібної торгівлі. Уявіть наступний сценарій. Ви менеджер із продажу великої мережі супермаркетів, наприклад </a:t>
            </a:r>
            <a:r>
              <a:rPr lang="en-US" dirty="0" smtClean="0"/>
              <a:t>Novus </a:t>
            </a:r>
            <a:r>
              <a:rPr lang="uk-UA" dirty="0" smtClean="0"/>
              <a:t>або Фора, і хочете продати якомога більше продуктів. Часто покупці купують продукти разом наборами. Наприклад, сосиски, кетчуп, соус барбекю. Давайте введемо деякі терміни, які ми будемо використовувати.</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10</a:t>
            </a:fld>
            <a:endParaRPr lang="ru-RU"/>
          </a:p>
        </p:txBody>
      </p:sp>
    </p:spTree>
    <p:extLst>
      <p:ext uri="{BB962C8B-B14F-4D97-AF65-F5344CB8AC3E}">
        <p14:creationId xmlns:p14="http://schemas.microsoft.com/office/powerpoint/2010/main" val="243389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mtClean="0"/>
              <a:t>S – </a:t>
            </a:r>
            <a:r>
              <a:rPr lang="uk-UA" smtClean="0"/>
              <a:t>поріг</a:t>
            </a:r>
            <a:r>
              <a:rPr lang="uk-UA" baseline="0" smtClean="0"/>
              <a:t> </a:t>
            </a:r>
            <a:endParaRPr lang="uk-UA"/>
          </a:p>
        </p:txBody>
      </p:sp>
      <p:sp>
        <p:nvSpPr>
          <p:cNvPr id="4" name="Номер слайда 3"/>
          <p:cNvSpPr>
            <a:spLocks noGrp="1"/>
          </p:cNvSpPr>
          <p:nvPr>
            <p:ph type="sldNum" sz="quarter" idx="10"/>
          </p:nvPr>
        </p:nvSpPr>
        <p:spPr/>
        <p:txBody>
          <a:bodyPr/>
          <a:lstStyle/>
          <a:p>
            <a:fld id="{83BBEF58-BC6E-41A8-A723-B0598B5AAE06}" type="slidenum">
              <a:rPr lang="ru-RU" smtClean="0"/>
              <a:t>12</a:t>
            </a:fld>
            <a:endParaRPr lang="ru-RU"/>
          </a:p>
        </p:txBody>
      </p:sp>
    </p:spTree>
    <p:extLst>
      <p:ext uri="{BB962C8B-B14F-4D97-AF65-F5344CB8AC3E}">
        <p14:creationId xmlns:p14="http://schemas.microsoft.com/office/powerpoint/2010/main" val="2122500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Давайте </a:t>
            </a:r>
            <a:r>
              <a:rPr lang="ru-RU" dirty="0" err="1" smtClean="0"/>
              <a:t>використаємо</a:t>
            </a:r>
            <a:r>
              <a:rPr lang="ru-RU" dirty="0" smtClean="0"/>
              <a:t> приклад, </a:t>
            </a:r>
            <a:r>
              <a:rPr lang="ru-RU" dirty="0" err="1" smtClean="0"/>
              <a:t>щоб</a:t>
            </a:r>
            <a:r>
              <a:rPr lang="ru-RU" dirty="0" smtClean="0"/>
              <a:t> </a:t>
            </a:r>
            <a:r>
              <a:rPr lang="ru-RU" dirty="0" err="1" smtClean="0"/>
              <a:t>дослідити</a:t>
            </a:r>
            <a:r>
              <a:rPr lang="ru-RU" dirty="0" smtClean="0"/>
              <a:t> </a:t>
            </a:r>
            <a:r>
              <a:rPr lang="ru-RU" dirty="0" err="1" smtClean="0"/>
              <a:t>ці</a:t>
            </a:r>
            <a:r>
              <a:rPr lang="ru-RU" dirty="0" smtClean="0"/>
              <a:t> </a:t>
            </a:r>
            <a:r>
              <a:rPr lang="ru-RU" dirty="0" err="1" smtClean="0"/>
              <a:t>властивості</a:t>
            </a:r>
            <a:r>
              <a:rPr lang="ru-RU" dirty="0" smtClean="0"/>
              <a:t> правил </a:t>
            </a:r>
            <a:r>
              <a:rPr lang="ru-RU" dirty="0" err="1" smtClean="0"/>
              <a:t>асоціації</a:t>
            </a:r>
            <a:r>
              <a:rPr lang="ru-RU" smtClean="0"/>
              <a:t>. </a:t>
            </a:r>
            <a:r>
              <a:rPr lang="uk-UA" smtClean="0"/>
              <a:t>Отже, це перевірка зв’язку між транзакцією, що містить молоко, і хліб, також буде включати пиво. </a:t>
            </a:r>
            <a:r>
              <a:rPr lang="uk-UA" sz="1200" dirty="0" smtClean="0">
                <a:latin typeface="Bad Script" panose="02000000000000000000" pitchFamily="2" charset="0"/>
              </a:rPr>
              <a:t>Часто реклама товарів, які клієнти </a:t>
            </a:r>
            <a:r>
              <a:rPr lang="uk-UA" sz="1200" dirty="0" err="1" smtClean="0">
                <a:latin typeface="Bad Script" panose="02000000000000000000" pitchFamily="2" charset="0"/>
              </a:rPr>
              <a:t>рідко</a:t>
            </a:r>
            <a:r>
              <a:rPr lang="uk-UA" sz="1200" dirty="0" smtClean="0">
                <a:latin typeface="Bad Script" panose="02000000000000000000" pitchFamily="2" charset="0"/>
              </a:rPr>
              <a:t> купують разом, може бути невигідною.</a:t>
            </a:r>
          </a:p>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13</a:t>
            </a:fld>
            <a:endParaRPr lang="ru-RU"/>
          </a:p>
        </p:txBody>
      </p:sp>
    </p:spTree>
    <p:extLst>
      <p:ext uri="{BB962C8B-B14F-4D97-AF65-F5344CB8AC3E}">
        <p14:creationId xmlns:p14="http://schemas.microsoft.com/office/powerpoint/2010/main" val="508994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Двома</a:t>
            </a:r>
            <a:r>
              <a:rPr lang="ru-RU" dirty="0" smtClean="0"/>
              <a:t> </a:t>
            </a:r>
            <a:r>
              <a:rPr lang="ru-RU" dirty="0" err="1" smtClean="0"/>
              <a:t>основними</a:t>
            </a:r>
            <a:r>
              <a:rPr lang="ru-RU" dirty="0" smtClean="0"/>
              <a:t> </a:t>
            </a:r>
            <a:r>
              <a:rPr lang="ru-RU" dirty="0" err="1" smtClean="0"/>
              <a:t>недоліками</a:t>
            </a:r>
            <a:r>
              <a:rPr lang="ru-RU" dirty="0" smtClean="0"/>
              <a:t> алгоритму </a:t>
            </a:r>
            <a:r>
              <a:rPr lang="ru-RU" dirty="0" err="1" smtClean="0"/>
              <a:t>Апріорі</a:t>
            </a:r>
            <a:r>
              <a:rPr lang="ru-RU" dirty="0" smtClean="0"/>
              <a:t> є:</a:t>
            </a:r>
            <a:r>
              <a:rPr lang="en-US" dirty="0" smtClean="0"/>
              <a:t> </a:t>
            </a:r>
          </a:p>
          <a:p>
            <a:r>
              <a:rPr lang="ru-RU" dirty="0" smtClean="0"/>
              <a:t>На кожному </a:t>
            </a:r>
            <a:r>
              <a:rPr lang="ru-RU" dirty="0" err="1" smtClean="0"/>
              <a:t>кроці</a:t>
            </a:r>
            <a:r>
              <a:rPr lang="ru-RU" dirty="0" smtClean="0"/>
              <a:t> </a:t>
            </a:r>
            <a:r>
              <a:rPr lang="ru-RU" dirty="0" err="1" smtClean="0"/>
              <a:t>необхідно</a:t>
            </a:r>
            <a:r>
              <a:rPr lang="ru-RU" dirty="0" smtClean="0"/>
              <a:t> </a:t>
            </a:r>
            <a:r>
              <a:rPr lang="ru-RU" dirty="0" err="1" smtClean="0"/>
              <a:t>створити</a:t>
            </a:r>
            <a:r>
              <a:rPr lang="ru-RU" dirty="0" smtClean="0"/>
              <a:t> </a:t>
            </a:r>
            <a:r>
              <a:rPr lang="ru-RU" dirty="0" err="1" smtClean="0"/>
              <a:t>набори</a:t>
            </a:r>
            <a:r>
              <a:rPr lang="ru-RU" dirty="0" smtClean="0"/>
              <a:t> </a:t>
            </a:r>
            <a:r>
              <a:rPr lang="ru-RU" dirty="0" err="1" smtClean="0"/>
              <a:t>кандидатів</a:t>
            </a:r>
            <a:r>
              <a:rPr lang="ru-RU" dirty="0" smtClean="0"/>
              <a:t>.</a:t>
            </a:r>
            <a:r>
              <a:rPr lang="en-US" dirty="0" smtClean="0"/>
              <a:t> </a:t>
            </a:r>
          </a:p>
          <a:p>
            <a:r>
              <a:rPr lang="ru-RU" dirty="0" err="1" smtClean="0"/>
              <a:t>Щоб</a:t>
            </a:r>
            <a:r>
              <a:rPr lang="ru-RU" dirty="0" smtClean="0"/>
              <a:t> </a:t>
            </a:r>
            <a:r>
              <a:rPr lang="ru-RU" dirty="0" err="1" smtClean="0"/>
              <a:t>побудувати</a:t>
            </a:r>
            <a:r>
              <a:rPr lang="ru-RU" dirty="0" smtClean="0"/>
              <a:t> </a:t>
            </a:r>
            <a:r>
              <a:rPr lang="ru-RU" dirty="0" err="1" smtClean="0"/>
              <a:t>набори</a:t>
            </a:r>
            <a:r>
              <a:rPr lang="ru-RU" dirty="0" smtClean="0"/>
              <a:t> </a:t>
            </a:r>
            <a:r>
              <a:rPr lang="ru-RU" dirty="0" err="1" smtClean="0"/>
              <a:t>кандидатів</a:t>
            </a:r>
            <a:r>
              <a:rPr lang="ru-RU" dirty="0" smtClean="0"/>
              <a:t>, алгоритм </a:t>
            </a:r>
            <a:r>
              <a:rPr lang="ru-RU" dirty="0" err="1" smtClean="0"/>
              <a:t>має</a:t>
            </a:r>
            <a:r>
              <a:rPr lang="ru-RU" dirty="0" smtClean="0"/>
              <a:t> </a:t>
            </a:r>
            <a:r>
              <a:rPr lang="ru-RU" dirty="0" err="1" smtClean="0"/>
              <a:t>багаторазово</a:t>
            </a:r>
            <a:r>
              <a:rPr lang="ru-RU" dirty="0" smtClean="0"/>
              <a:t> </a:t>
            </a:r>
            <a:r>
              <a:rPr lang="ru-RU" dirty="0" err="1" smtClean="0"/>
              <a:t>сканувати</a:t>
            </a:r>
            <a:r>
              <a:rPr lang="ru-RU" dirty="0" smtClean="0"/>
              <a:t> базу </a:t>
            </a:r>
            <a:r>
              <a:rPr lang="ru-RU" dirty="0" err="1" smtClean="0"/>
              <a:t>даних</a:t>
            </a: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smtClean="0"/>
              <a:t>Ці дві властивості неминуче роблять алгоритм повільнішим. Щоб подолати ці надлишкові кроки, був розроблений новий алгоритм аналізу правил асоціації під назвою Алгоритм зростання частотного шаблону. Він усуває недоліки алгоритму </a:t>
            </a:r>
            <a:r>
              <a:rPr lang="en-CA" dirty="0" err="1" smtClean="0"/>
              <a:t>Apriori</a:t>
            </a:r>
            <a:r>
              <a:rPr lang="en-CA" dirty="0" smtClean="0"/>
              <a:t>, </a:t>
            </a:r>
            <a:r>
              <a:rPr lang="uk-UA" dirty="0" smtClean="0"/>
              <a:t>зберігаючи всі транзакції в структурі </a:t>
            </a:r>
            <a:r>
              <a:rPr lang="en-CA" dirty="0" err="1" smtClean="0"/>
              <a:t>Trie</a:t>
            </a:r>
            <a:r>
              <a:rPr lang="en-CA" dirty="0" smtClean="0"/>
              <a:t> Data.</a:t>
            </a:r>
            <a:r>
              <a:rPr lang="ru-RU" dirty="0" smtClean="0"/>
              <a:t> </a:t>
            </a:r>
          </a:p>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20</a:t>
            </a:fld>
            <a:endParaRPr lang="ru-RU"/>
          </a:p>
        </p:txBody>
      </p:sp>
    </p:spTree>
    <p:extLst>
      <p:ext uri="{BB962C8B-B14F-4D97-AF65-F5344CB8AC3E}">
        <p14:creationId xmlns:p14="http://schemas.microsoft.com/office/powerpoint/2010/main" val="315707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21</a:t>
            </a:fld>
            <a:endParaRPr lang="ru-RU"/>
          </a:p>
        </p:txBody>
      </p:sp>
    </p:spTree>
    <p:extLst>
      <p:ext uri="{BB962C8B-B14F-4D97-AF65-F5344CB8AC3E}">
        <p14:creationId xmlns:p14="http://schemas.microsoft.com/office/powerpoint/2010/main" val="7221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22</a:t>
            </a:fld>
            <a:endParaRPr lang="ru-RU"/>
          </a:p>
        </p:txBody>
      </p:sp>
    </p:spTree>
    <p:extLst>
      <p:ext uri="{BB962C8B-B14F-4D97-AF65-F5344CB8AC3E}">
        <p14:creationId xmlns:p14="http://schemas.microsoft.com/office/powerpoint/2010/main" val="13390424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11/11/2024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A16AA21-1863-4931-97CB-99D0A168701B}"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772C379-9A7C-4C87-A116-CBE9F58B04C5}" type="datetimeFigureOut">
              <a:rPr lang="en-US" dirty="0"/>
              <a:t>11/11/2024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11/11/2024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algn="ctr"/>
            <a:r>
              <a:rPr lang="uk-UA" sz="8000" dirty="0"/>
              <a:t>Пошук асоціативних правил</a:t>
            </a:r>
            <a:endParaRPr lang="ru-RU" sz="8000" dirty="0"/>
          </a:p>
        </p:txBody>
      </p:sp>
      <p:sp>
        <p:nvSpPr>
          <p:cNvPr id="3" name="Подзаголовок 2"/>
          <p:cNvSpPr>
            <a:spLocks noGrp="1"/>
          </p:cNvSpPr>
          <p:nvPr>
            <p:ph type="subTitle" idx="1"/>
          </p:nvPr>
        </p:nvSpPr>
        <p:spPr/>
        <p:txBody>
          <a:bodyPr>
            <a:normAutofit/>
          </a:bodyPr>
          <a:lstStyle/>
          <a:p>
            <a:pPr>
              <a:lnSpc>
                <a:spcPct val="120000"/>
              </a:lnSpc>
              <a:spcBef>
                <a:spcPts val="600"/>
              </a:spcBef>
            </a:pPr>
            <a:r>
              <a:rPr lang="ru-RU" dirty="0" smtClean="0">
                <a:latin typeface="Bahnschrift Light SemiCondensed" panose="020B0502040204020203" pitchFamily="34" charset="0"/>
              </a:rPr>
              <a:t>Тема </a:t>
            </a:r>
            <a:r>
              <a:rPr lang="en-US" dirty="0">
                <a:latin typeface="Bahnschrift Light SemiCondensed" panose="020B0502040204020203" pitchFamily="34" charset="0"/>
              </a:rPr>
              <a:t>6</a:t>
            </a:r>
            <a:r>
              <a:rPr lang="ru-RU" smtClean="0">
                <a:latin typeface="Bahnschrift Light SemiCondensed" panose="020B0502040204020203" pitchFamily="34" charset="0"/>
              </a:rPr>
              <a:t>.</a:t>
            </a:r>
            <a:endParaRPr lang="ru-RU" dirty="0">
              <a:latin typeface="Bahnschrift Light SemiCondensed" panose="020B0502040204020203" pitchFamily="34" charset="0"/>
            </a:endParaRPr>
          </a:p>
        </p:txBody>
      </p:sp>
    </p:spTree>
    <p:extLst>
      <p:ext uri="{BB962C8B-B14F-4D97-AF65-F5344CB8AC3E}">
        <p14:creationId xmlns:p14="http://schemas.microsoft.com/office/powerpoint/2010/main" val="751636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3249"/>
            <a:ext cx="10058400" cy="1609344"/>
          </a:xfrm>
        </p:spPr>
        <p:txBody>
          <a:bodyPr vert="horz" lIns="91440" tIns="45720" rIns="91440" bIns="45720" rtlCol="0" anchor="ctr">
            <a:normAutofit/>
          </a:bodyPr>
          <a:lstStyle/>
          <a:p>
            <a:pPr algn="ctr"/>
            <a:r>
              <a:rPr lang="uk-UA" sz="4400" dirty="0"/>
              <a:t>Набори товарів, які купуються разом</a:t>
            </a:r>
          </a:p>
        </p:txBody>
      </p:sp>
      <p:sp>
        <p:nvSpPr>
          <p:cNvPr id="4" name="Объект 3"/>
          <p:cNvSpPr>
            <a:spLocks noGrp="1"/>
          </p:cNvSpPr>
          <p:nvPr>
            <p:ph sz="half" idx="1"/>
          </p:nvPr>
        </p:nvSpPr>
        <p:spPr>
          <a:xfrm>
            <a:off x="457199" y="1622593"/>
            <a:ext cx="5964687" cy="4878259"/>
          </a:xfrm>
        </p:spPr>
        <p:txBody>
          <a:bodyPr vert="horz" wrap="square" lIns="91440" tIns="45720" rIns="91440" bIns="45720" rtlCol="0">
            <a:spAutoFit/>
          </a:bodyPr>
          <a:lstStyle/>
          <a:p>
            <a:pPr marL="0" indent="457200" defTabSz="457200">
              <a:lnSpc>
                <a:spcPct val="100000"/>
              </a:lnSpc>
              <a:spcBef>
                <a:spcPts val="600"/>
              </a:spcBef>
              <a:buNone/>
            </a:pPr>
            <a:r>
              <a:rPr lang="uk-UA" sz="2200" b="1" u="sng" dirty="0" smtClean="0">
                <a:latin typeface="Bad Script" panose="02000000000000000000" pitchFamily="2" charset="0"/>
              </a:rPr>
              <a:t>Товари</a:t>
            </a:r>
            <a:r>
              <a:rPr lang="uk-UA" sz="2200" dirty="0" smtClean="0">
                <a:latin typeface="Bad Script" panose="02000000000000000000" pitchFamily="2" charset="0"/>
              </a:rPr>
              <a:t> – це продукти, які можна знайти в супермаркеті.</a:t>
            </a:r>
          </a:p>
          <a:p>
            <a:pPr marL="0" indent="457200" defTabSz="457200">
              <a:lnSpc>
                <a:spcPct val="100000"/>
              </a:lnSpc>
              <a:spcBef>
                <a:spcPts val="600"/>
              </a:spcBef>
              <a:buNone/>
            </a:pPr>
            <a:r>
              <a:rPr lang="uk-UA" sz="2200" b="1" dirty="0" smtClean="0">
                <a:latin typeface="Bad Script" panose="02000000000000000000" pitchFamily="2" charset="0"/>
              </a:rPr>
              <a:t>Кошик</a:t>
            </a:r>
            <a:r>
              <a:rPr lang="uk-UA" sz="2200" dirty="0" smtClean="0">
                <a:latin typeface="Bad Script" panose="02000000000000000000" pitchFamily="2" charset="0"/>
              </a:rPr>
              <a:t> — це невеликий набір товарів, які разом продаються або купуються в супермаркеті.</a:t>
            </a:r>
          </a:p>
          <a:p>
            <a:pPr marL="0" indent="457200" defTabSz="457200">
              <a:lnSpc>
                <a:spcPct val="100000"/>
              </a:lnSpc>
              <a:spcBef>
                <a:spcPts val="600"/>
              </a:spcBef>
              <a:buNone/>
            </a:pPr>
            <a:r>
              <a:rPr lang="uk-UA" sz="2200" dirty="0" smtClean="0">
                <a:latin typeface="Bad Script" panose="02000000000000000000" pitchFamily="2" charset="0"/>
              </a:rPr>
              <a:t>Тепер ви хочете знати, які набори товарів ваші клієнти зазвичай купують разом.</a:t>
            </a:r>
          </a:p>
          <a:p>
            <a:pPr marL="0" indent="457200" defTabSz="457200">
              <a:lnSpc>
                <a:spcPct val="100000"/>
              </a:lnSpc>
              <a:spcBef>
                <a:spcPts val="600"/>
              </a:spcBef>
              <a:buNone/>
            </a:pPr>
            <a:r>
              <a:rPr lang="uk-UA" sz="2200" dirty="0" smtClean="0">
                <a:latin typeface="Bad Script" panose="02000000000000000000" pitchFamily="2" charset="0"/>
              </a:rPr>
              <a:t>Продукти, які купуються дуже часто повинні займати більшу частину кошиків в цілому.</a:t>
            </a:r>
          </a:p>
          <a:p>
            <a:pPr marL="0" indent="457200" defTabSz="457200">
              <a:lnSpc>
                <a:spcPct val="100000"/>
              </a:lnSpc>
              <a:spcBef>
                <a:spcPts val="600"/>
              </a:spcBef>
              <a:buNone/>
            </a:pPr>
            <a:r>
              <a:rPr lang="uk-UA" sz="2200" dirty="0" smtClean="0">
                <a:latin typeface="Bad Script" panose="02000000000000000000" pitchFamily="2" charset="0"/>
              </a:rPr>
              <a:t>Необхідно дослідити кошики та їх частоту для побудови ефективних продажів та маркетингових і рекламних стратегій.</a:t>
            </a:r>
          </a:p>
          <a:p>
            <a:pPr marL="0" indent="457200" defTabSz="457200">
              <a:lnSpc>
                <a:spcPct val="100000"/>
              </a:lnSpc>
              <a:spcBef>
                <a:spcPts val="600"/>
              </a:spcBef>
              <a:buNone/>
            </a:pPr>
            <a:r>
              <a:rPr lang="uk-UA" sz="2200" dirty="0" smtClean="0">
                <a:latin typeface="Bad Script" panose="02000000000000000000" pitchFamily="2" charset="0"/>
              </a:rPr>
              <a:t>Інформацію про товари в кошику можемо отримати з </a:t>
            </a:r>
            <a:r>
              <a:rPr lang="uk-UA" sz="2200" dirty="0" err="1" smtClean="0">
                <a:latin typeface="Bad Script" panose="02000000000000000000" pitchFamily="2" charset="0"/>
              </a:rPr>
              <a:t>чеків</a:t>
            </a:r>
            <a:r>
              <a:rPr lang="uk-UA" sz="2200" dirty="0" smtClean="0">
                <a:latin typeface="Bad Script" panose="02000000000000000000" pitchFamily="2" charset="0"/>
              </a:rPr>
              <a:t> клієнтів.</a:t>
            </a:r>
            <a:endParaRPr lang="uk-UA" sz="2200" dirty="0">
              <a:latin typeface="Bad Script" panose="02000000000000000000" pitchFamily="2" charset="0"/>
            </a:endParaRPr>
          </a:p>
        </p:txBody>
      </p:sp>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49973" y="2093976"/>
            <a:ext cx="3978275" cy="3978275"/>
          </a:xfrm>
        </p:spPr>
      </p:pic>
    </p:spTree>
    <p:extLst>
      <p:ext uri="{BB962C8B-B14F-4D97-AF65-F5344CB8AC3E}">
        <p14:creationId xmlns:p14="http://schemas.microsoft.com/office/powerpoint/2010/main" val="3742346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195383"/>
            <a:ext cx="10058400" cy="830984"/>
          </a:xfrm>
        </p:spPr>
        <p:txBody>
          <a:bodyPr vert="horz" lIns="91440" tIns="45720" rIns="91440" bIns="45720" rtlCol="0" anchor="ctr">
            <a:normAutofit/>
          </a:bodyPr>
          <a:lstStyle/>
          <a:p>
            <a:pPr algn="ctr"/>
            <a:r>
              <a:rPr lang="uk-UA" sz="4400" dirty="0"/>
              <a:t>Модель ринкового кошика</a:t>
            </a:r>
          </a:p>
        </p:txBody>
      </p:sp>
      <mc:AlternateContent xmlns:mc="http://schemas.openxmlformats.org/markup-compatibility/2006" xmlns:a14="http://schemas.microsoft.com/office/drawing/2010/main">
        <mc:Choice Requires="a14">
          <p:sp>
            <p:nvSpPr>
              <p:cNvPr id="4" name="Объект 3"/>
              <p:cNvSpPr>
                <a:spLocks noGrp="1"/>
              </p:cNvSpPr>
              <p:nvPr>
                <p:ph sz="half" idx="1"/>
              </p:nvPr>
            </p:nvSpPr>
            <p:spPr>
              <a:xfrm>
                <a:off x="587829" y="1149531"/>
                <a:ext cx="5283552" cy="4955203"/>
              </a:xfrm>
            </p:spPr>
            <p:txBody>
              <a:bodyPr vert="horz" wrap="square" lIns="91440" tIns="45720" rIns="91440" bIns="45720" rtlCol="0">
                <a:spAutoFit/>
              </a:bodyPr>
              <a:lstStyle/>
              <a:p>
                <a:pPr marL="0" indent="457200" defTabSz="457200">
                  <a:lnSpc>
                    <a:spcPct val="100000"/>
                  </a:lnSpc>
                  <a:spcBef>
                    <a:spcPts val="600"/>
                  </a:spcBef>
                  <a:buNone/>
                </a:pPr>
                <a:r>
                  <a:rPr lang="uk-UA" sz="2200" dirty="0" smtClean="0">
                    <a:latin typeface="Bad Script" panose="02000000000000000000" pitchFamily="2" charset="0"/>
                  </a:rPr>
                  <a:t>Кошик - набір товарів.</a:t>
                </a:r>
              </a:p>
              <a:p>
                <a:pPr marL="0" indent="457200" defTabSz="457200">
                  <a:lnSpc>
                    <a:spcPct val="100000"/>
                  </a:lnSpc>
                  <a:spcBef>
                    <a:spcPts val="600"/>
                  </a:spcBef>
                  <a:buNone/>
                </a:pPr>
                <a:r>
                  <a:rPr lang="uk-UA" sz="2200" dirty="0" smtClean="0">
                    <a:latin typeface="Bad Script" panose="02000000000000000000" pitchFamily="2" charset="0"/>
                  </a:rPr>
                  <a:t>Набір товарів </a:t>
                </a:r>
                <a14:m>
                  <m:oMath xmlns:m="http://schemas.openxmlformats.org/officeDocument/2006/math">
                    <m:sSub>
                      <m:sSubPr>
                        <m:ctrlPr>
                          <a:rPr lang="en-US" sz="2200" b="0" i="1" smtClean="0">
                            <a:latin typeface="Cambria Math" panose="02040503050406030204" pitchFamily="18" charset="0"/>
                          </a:rPr>
                        </m:ctrlPr>
                      </m:sSubPr>
                      <m:e>
                        <m:r>
                          <a:rPr lang="en-US" sz="2200" i="1">
                            <a:latin typeface="Cambria Math" panose="02040503050406030204" pitchFamily="18" charset="0"/>
                          </a:rPr>
                          <m:t>𝑆</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oMath>
                </a14:m>
                <a:r>
                  <a:rPr lang="uk-UA" sz="2200" dirty="0" smtClean="0">
                    <a:latin typeface="Bad Script" panose="02000000000000000000" pitchFamily="2" charset="0"/>
                  </a:rPr>
                  <a:t>- </a:t>
                </a:r>
                <a:r>
                  <a:rPr lang="uk-UA" sz="2200" dirty="0">
                    <a:latin typeface="Bad Script" panose="02000000000000000000" pitchFamily="2" charset="0"/>
                  </a:rPr>
                  <a:t>набір з одного або кількох </a:t>
                </a:r>
                <a:r>
                  <a:rPr lang="uk-UA" sz="2200" dirty="0" smtClean="0">
                    <a:latin typeface="Bad Script" panose="02000000000000000000" pitchFamily="2" charset="0"/>
                  </a:rPr>
                  <a:t>товарів</a:t>
                </a:r>
                <a:r>
                  <a:rPr lang="en-US" sz="2200" dirty="0" smtClean="0">
                    <a:latin typeface="Bad Script" panose="02000000000000000000" pitchFamily="2" charset="0"/>
                  </a:rPr>
                  <a:t>,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𝑛</m:t>
                        </m:r>
                      </m:e>
                    </m:d>
                  </m:oMath>
                </a14:m>
                <a:r>
                  <a:rPr lang="en-US" sz="2200" dirty="0" smtClean="0">
                    <a:latin typeface="Bad Script" panose="02000000000000000000" pitchFamily="2" charset="0"/>
                  </a:rPr>
                  <a:t> </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dirty="0" smtClean="0">
                    <a:latin typeface="Bad Script" panose="02000000000000000000" pitchFamily="2" charset="0"/>
                  </a:rPr>
                  <a:t>Підтримка </a:t>
                </a:r>
                <a14:m>
                  <m:oMath xmlns:m="http://schemas.openxmlformats.org/officeDocument/2006/math">
                    <m:sSub>
                      <m:sSubPr>
                        <m:ctrlPr>
                          <a:rPr lang="uk-UA" sz="2200" i="1" smtClean="0">
                            <a:latin typeface="Cambria Math" panose="02040503050406030204" pitchFamily="18" charset="0"/>
                          </a:rPr>
                        </m:ctrlPr>
                      </m:sSubPr>
                      <m:e>
                        <m:r>
                          <a:rPr lang="en-US" sz="2200" b="0" i="1" smtClean="0">
                            <a:latin typeface="Cambria Math" panose="02040503050406030204" pitchFamily="18" charset="0"/>
                          </a:rPr>
                          <m:t>𝑏</m:t>
                        </m:r>
                      </m:e>
                      <m:sub>
                        <m:sSub>
                          <m:sSubPr>
                            <m:ctrlPr>
                              <a:rPr lang="uk-UA" sz="2200" i="1" smtClean="0">
                                <a:latin typeface="Cambria Math" panose="02040503050406030204" pitchFamily="18" charset="0"/>
                              </a:rPr>
                            </m:ctrlPr>
                          </m:sSubPr>
                          <m:e>
                            <m:r>
                              <a:rPr lang="en-US" sz="2200" b="0" i="1" smtClean="0">
                                <a:latin typeface="Cambria Math" panose="02040503050406030204" pitchFamily="18" charset="0"/>
                              </a:rPr>
                              <m:t>𝑆</m:t>
                            </m:r>
                          </m:e>
                          <m:sub>
                            <m:r>
                              <a:rPr lang="en-US" sz="2200" b="0" i="1" smtClean="0">
                                <a:latin typeface="Cambria Math" panose="02040503050406030204" pitchFamily="18" charset="0"/>
                              </a:rPr>
                              <m:t>𝑖</m:t>
                            </m:r>
                          </m:sub>
                        </m:sSub>
                      </m:sub>
                    </m:sSub>
                  </m:oMath>
                </a14:m>
                <a:r>
                  <a:rPr lang="uk-UA" sz="2200" dirty="0" smtClean="0">
                    <a:latin typeface="Bad Script" panose="02000000000000000000" pitchFamily="2" charset="0"/>
                  </a:rPr>
                  <a:t>- </a:t>
                </a:r>
                <a:r>
                  <a:rPr lang="uk-UA" sz="2200" dirty="0">
                    <a:latin typeface="Bad Script" panose="02000000000000000000" pitchFamily="2" charset="0"/>
                  </a:rPr>
                  <a:t>кількість кошиків, які містять набір </a:t>
                </a:r>
                <a:r>
                  <a:rPr lang="uk-UA" sz="2200" dirty="0" smtClean="0">
                    <a:latin typeface="Bad Script" panose="02000000000000000000" pitchFamily="2" charset="0"/>
                  </a:rPr>
                  <a:t>товарів</a:t>
                </a:r>
                <a:r>
                  <a:rPr lang="en-US" sz="2200" dirty="0" smtClean="0">
                    <a:latin typeface="Bad Script" panose="02000000000000000000" pitchFamily="2" charset="0"/>
                  </a:rPr>
                  <a:t> </a:t>
                </a:r>
                <a14:m>
                  <m:oMath xmlns:m="http://schemas.openxmlformats.org/officeDocument/2006/math">
                    <m:r>
                      <a:rPr lang="en-US" sz="2200" b="0" i="0"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𝑖</m:t>
                        </m:r>
                      </m:sub>
                    </m:sSub>
                  </m:oMath>
                </a14:m>
                <a:r>
                  <a:rPr lang="uk-UA" sz="2200" dirty="0" smtClean="0">
                    <a:latin typeface="Bad Script" panose="02000000000000000000" pitchFamily="2" charset="0"/>
                  </a:rPr>
                  <a:t>.</a:t>
                </a:r>
              </a:p>
              <a:p>
                <a:pPr marL="0" indent="457200" defTabSz="457200">
                  <a:lnSpc>
                    <a:spcPct val="100000"/>
                  </a:lnSpc>
                  <a:spcBef>
                    <a:spcPts val="600"/>
                  </a:spcBef>
                  <a:buNone/>
                </a:pPr>
                <a:r>
                  <a:rPr lang="uk-UA" sz="2200" dirty="0" smtClean="0">
                    <a:latin typeface="Bad Script" panose="02000000000000000000" pitchFamily="2" charset="0"/>
                  </a:rPr>
                  <a:t>Поріг </a:t>
                </a:r>
                <a:r>
                  <a:rPr lang="uk-UA" sz="2200" dirty="0">
                    <a:latin typeface="Bad Script" panose="02000000000000000000" pitchFamily="2" charset="0"/>
                  </a:rPr>
                  <a:t>підтримки </a:t>
                </a:r>
                <a14:m>
                  <m:oMath xmlns:m="http://schemas.openxmlformats.org/officeDocument/2006/math">
                    <m:r>
                      <a:rPr lang="en-US" sz="2200" b="0" i="1" smtClean="0">
                        <a:latin typeface="Cambria Math" panose="02040503050406030204" pitchFamily="18" charset="0"/>
                      </a:rPr>
                      <m:t>𝑠</m:t>
                    </m:r>
                  </m:oMath>
                </a14:m>
                <a:r>
                  <a:rPr lang="en-US" sz="2200" dirty="0" smtClean="0">
                    <a:latin typeface="Bad Script" panose="02000000000000000000" pitchFamily="2" charset="0"/>
                  </a:rPr>
                  <a:t> </a:t>
                </a:r>
                <a:r>
                  <a:rPr lang="uk-UA" sz="2200" dirty="0" smtClean="0">
                    <a:latin typeface="Bad Script" panose="02000000000000000000" pitchFamily="2" charset="0"/>
                  </a:rPr>
                  <a:t>- </a:t>
                </a:r>
                <a:r>
                  <a:rPr lang="uk-UA" sz="2200" dirty="0">
                    <a:latin typeface="Bad Script" panose="02000000000000000000" pitchFamily="2" charset="0"/>
                  </a:rPr>
                  <a:t>кількість, за якої набір </a:t>
                </a:r>
                <a:r>
                  <a:rPr lang="uk-UA" sz="2200" dirty="0" smtClean="0">
                    <a:latin typeface="Bad Script" panose="02000000000000000000" pitchFamily="2" charset="0"/>
                  </a:rPr>
                  <a:t>товарів </a:t>
                </a:r>
                <a:r>
                  <a:rPr lang="uk-UA" sz="2200" dirty="0">
                    <a:latin typeface="Bad Script" panose="02000000000000000000" pitchFamily="2" charset="0"/>
                  </a:rPr>
                  <a:t>вважається частим</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dirty="0" smtClean="0">
                    <a:latin typeface="Bad Script" panose="02000000000000000000" pitchFamily="2" charset="0"/>
                  </a:rPr>
                  <a:t>Частий </a:t>
                </a:r>
                <a:r>
                  <a:rPr lang="uk-UA" sz="2200" dirty="0">
                    <a:latin typeface="Bad Script" panose="02000000000000000000" pitchFamily="2" charset="0"/>
                  </a:rPr>
                  <a:t>набір </a:t>
                </a:r>
                <a:r>
                  <a:rPr lang="uk-UA" sz="2200" dirty="0" smtClean="0">
                    <a:latin typeface="Bad Script" panose="02000000000000000000" pitchFamily="2" charset="0"/>
                  </a:rPr>
                  <a:t>товарів </a:t>
                </a:r>
                <a:r>
                  <a:rPr lang="uk-UA" sz="2200" dirty="0">
                    <a:latin typeface="Bad Script" panose="02000000000000000000" pitchFamily="2" charset="0"/>
                  </a:rPr>
                  <a:t>– набір </a:t>
                </a:r>
                <a:r>
                  <a:rPr lang="uk-UA" sz="2200" dirty="0" smtClean="0">
                    <a:latin typeface="Bad Script" panose="02000000000000000000" pitchFamily="2" charset="0"/>
                  </a:rPr>
                  <a:t>товарів</a:t>
                </a:r>
                <a:r>
                  <a:rPr lang="en-US" sz="2200" dirty="0" smtClean="0">
                    <a:latin typeface="Bad Script" panose="02000000000000000000" pitchFamily="2" charset="0"/>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𝑖</m:t>
                        </m:r>
                      </m:sub>
                    </m:sSub>
                  </m:oMath>
                </a14:m>
                <a:r>
                  <a:rPr lang="uk-UA" sz="2200" dirty="0" smtClean="0">
                    <a:latin typeface="Bad Script" panose="02000000000000000000" pitchFamily="2" charset="0"/>
                  </a:rPr>
                  <a:t>, </a:t>
                </a:r>
                <a:r>
                  <a:rPr lang="uk-UA" sz="2200" dirty="0">
                    <a:latin typeface="Bad Script" panose="02000000000000000000" pitchFamily="2" charset="0"/>
                  </a:rPr>
                  <a:t>підтримка якого є принаймні </a:t>
                </a:r>
                <a:r>
                  <a:rPr lang="uk-UA" sz="2200" dirty="0" smtClean="0">
                    <a:latin typeface="Bad Script" panose="02000000000000000000" pitchFamily="2" charset="0"/>
                  </a:rPr>
                  <a:t>пороговою</a:t>
                </a:r>
                <a:r>
                  <a:rPr lang="en-US" sz="2200" dirty="0" smtClean="0">
                    <a:latin typeface="Bad Script" panose="02000000000000000000" pitchFamily="2" charset="0"/>
                  </a:rPr>
                  <a:t> </a:t>
                </a:r>
                <a14:m>
                  <m:oMath xmlns:m="http://schemas.openxmlformats.org/officeDocument/2006/math">
                    <m:r>
                      <a:rPr lang="en-US" sz="2200" i="1">
                        <a:latin typeface="Cambria Math" panose="02040503050406030204" pitchFamily="18" charset="0"/>
                      </a:rPr>
                      <m:t>𝑠</m:t>
                    </m:r>
                  </m:oMath>
                </a14:m>
                <a:r>
                  <a:rPr lang="uk-UA" sz="2200" dirty="0" smtClean="0">
                    <a:latin typeface="Bad Script" panose="02000000000000000000" pitchFamily="2" charset="0"/>
                  </a:rPr>
                  <a:t>.</a:t>
                </a:r>
              </a:p>
              <a:p>
                <a:pPr marL="0" indent="457200" defTabSz="457200">
                  <a:lnSpc>
                    <a:spcPct val="100000"/>
                  </a:lnSpc>
                  <a:spcBef>
                    <a:spcPts val="600"/>
                  </a:spcBef>
                  <a:buNone/>
                </a:pPr>
                <a:r>
                  <a:rPr lang="en-CA" sz="2200" dirty="0" smtClean="0">
                    <a:latin typeface="Bad Script" panose="02000000000000000000" pitchFamily="2" charset="0"/>
                  </a:rPr>
                  <a:t>Singleton </a:t>
                </a:r>
                <a:r>
                  <a:rPr lang="en-CA" sz="2200" dirty="0">
                    <a:latin typeface="Bad Script" panose="02000000000000000000" pitchFamily="2" charset="0"/>
                  </a:rPr>
                  <a:t>- </a:t>
                </a:r>
                <a:r>
                  <a:rPr lang="uk-UA" sz="2200" dirty="0">
                    <a:latin typeface="Bad Script" panose="02000000000000000000" pitchFamily="2" charset="0"/>
                  </a:rPr>
                  <a:t>набори </a:t>
                </a:r>
                <a:r>
                  <a:rPr lang="uk-UA" sz="2200" dirty="0" smtClean="0">
                    <a:latin typeface="Bad Script" panose="02000000000000000000" pitchFamily="2" charset="0"/>
                  </a:rPr>
                  <a:t>товарів </a:t>
                </a:r>
                <a:r>
                  <a:rPr lang="uk-UA" sz="2200" dirty="0">
                    <a:latin typeface="Bad Script" panose="02000000000000000000" pitchFamily="2" charset="0"/>
                  </a:rPr>
                  <a:t>з одним елементом</a:t>
                </a:r>
                <a:r>
                  <a:rPr lang="uk-UA" sz="2200" dirty="0" smtClean="0">
                    <a:latin typeface="Bad Script" panose="02000000000000000000" pitchFamily="2" charset="0"/>
                  </a:rPr>
                  <a:t>.</a:t>
                </a:r>
              </a:p>
              <a:p>
                <a:pPr marL="0" indent="457200" defTabSz="457200">
                  <a:lnSpc>
                    <a:spcPct val="100000"/>
                  </a:lnSpc>
                  <a:spcBef>
                    <a:spcPts val="600"/>
                  </a:spcBef>
                  <a:buNone/>
                </a:pPr>
                <a:r>
                  <a:rPr lang="en-CA" sz="2200" dirty="0" smtClean="0">
                    <a:latin typeface="Bad Script" panose="02000000000000000000" pitchFamily="2" charset="0"/>
                  </a:rPr>
                  <a:t>Doubleton </a:t>
                </a:r>
                <a:r>
                  <a:rPr lang="en-CA" sz="2200" dirty="0">
                    <a:latin typeface="Bad Script" panose="02000000000000000000" pitchFamily="2" charset="0"/>
                  </a:rPr>
                  <a:t>- </a:t>
                </a:r>
                <a:r>
                  <a:rPr lang="uk-UA" sz="2200" dirty="0">
                    <a:latin typeface="Bad Script" panose="02000000000000000000" pitchFamily="2" charset="0"/>
                  </a:rPr>
                  <a:t>набори </a:t>
                </a:r>
                <a:r>
                  <a:rPr lang="uk-UA" sz="2200" dirty="0" smtClean="0">
                    <a:latin typeface="Bad Script" panose="02000000000000000000" pitchFamily="2" charset="0"/>
                  </a:rPr>
                  <a:t>товарів </a:t>
                </a:r>
                <a:r>
                  <a:rPr lang="uk-UA" sz="2200" dirty="0">
                    <a:latin typeface="Bad Script" panose="02000000000000000000" pitchFamily="2" charset="0"/>
                  </a:rPr>
                  <a:t>із двома різними елементами.</a:t>
                </a:r>
              </a:p>
            </p:txBody>
          </p:sp>
        </mc:Choice>
        <mc:Fallback xmlns="">
          <p:sp>
            <p:nvSpPr>
              <p:cNvPr id="4" name="Объект 3"/>
              <p:cNvSpPr>
                <a:spLocks noGrp="1" noRot="1" noChangeAspect="1" noMove="1" noResize="1" noEditPoints="1" noAdjustHandles="1" noChangeArrowheads="1" noChangeShapeType="1" noTextEdit="1"/>
              </p:cNvSpPr>
              <p:nvPr>
                <p:ph sz="half" idx="1"/>
              </p:nvPr>
            </p:nvSpPr>
            <p:spPr>
              <a:xfrm>
                <a:off x="587829" y="1149531"/>
                <a:ext cx="5283552" cy="4955203"/>
              </a:xfrm>
              <a:blipFill>
                <a:blip r:embed="rId2"/>
                <a:stretch>
                  <a:fillRect l="-1499" t="-862" b="-2217"/>
                </a:stretch>
              </a:blipFill>
            </p:spPr>
            <p:txBody>
              <a:bodyPr/>
              <a:lstStyle/>
              <a:p>
                <a:r>
                  <a:rPr lang="uk-UA">
                    <a:noFill/>
                  </a:rPr>
                  <a:t> </a:t>
                </a:r>
              </a:p>
            </p:txBody>
          </p:sp>
        </mc:Fallback>
      </mc:AlternateContent>
      <p:sp>
        <p:nvSpPr>
          <p:cNvPr id="5" name="Объект 4"/>
          <p:cNvSpPr>
            <a:spLocks noGrp="1"/>
          </p:cNvSpPr>
          <p:nvPr>
            <p:ph sz="half" idx="2"/>
          </p:nvPr>
        </p:nvSpPr>
        <p:spPr>
          <a:xfrm>
            <a:off x="6064898" y="1026367"/>
            <a:ext cx="5449077" cy="5139869"/>
          </a:xfrm>
        </p:spPr>
        <p:txBody>
          <a:bodyPr vert="horz" wrap="square" lIns="91440" tIns="45720" rIns="91440" bIns="45720" rtlCol="0">
            <a:spAutoFit/>
          </a:bodyPr>
          <a:lstStyle/>
          <a:p>
            <a:pPr marL="0" indent="457200" defTabSz="457200">
              <a:lnSpc>
                <a:spcPct val="100000"/>
              </a:lnSpc>
              <a:spcBef>
                <a:spcPts val="600"/>
              </a:spcBef>
              <a:buNone/>
            </a:pPr>
            <a:r>
              <a:rPr lang="uk-UA" sz="2200" dirty="0" smtClean="0">
                <a:latin typeface="Bad Script" panose="02000000000000000000" pitchFamily="2" charset="0"/>
              </a:rPr>
              <a:t>Можна </a:t>
            </a:r>
            <a:r>
              <a:rPr lang="uk-UA" sz="2200" dirty="0">
                <a:latin typeface="Bad Script" panose="02000000000000000000" pitchFamily="2" charset="0"/>
              </a:rPr>
              <a:t>побачити, які товари клієнти купують разом у супермаркеті. Ці відомості важливі для складних маркетингових і рекламних стратегій супермаркетів</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dirty="0" smtClean="0">
                <a:latin typeface="Bad Script" panose="02000000000000000000" pitchFamily="2" charset="0"/>
              </a:rPr>
              <a:t> </a:t>
            </a:r>
            <a:r>
              <a:rPr lang="uk-UA" sz="2200" dirty="0">
                <a:latin typeface="Bad Script" panose="02000000000000000000" pitchFamily="2" charset="0"/>
              </a:rPr>
              <a:t>Звичайно, цю концепцію можна застосовувати й ширше, дивлячись на продукти чи предмети, які часто можна побачити разом</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u="sng" dirty="0" smtClean="0">
                <a:latin typeface="Bad Script" panose="02000000000000000000" pitchFamily="2" charset="0"/>
              </a:rPr>
              <a:t>Виявлення </a:t>
            </a:r>
            <a:r>
              <a:rPr lang="uk-UA" sz="2200" u="sng" dirty="0">
                <a:latin typeface="Bad Script" panose="02000000000000000000" pitchFamily="2" charset="0"/>
              </a:rPr>
              <a:t>плагіату</a:t>
            </a:r>
            <a:r>
              <a:rPr lang="uk-UA" sz="2200" dirty="0">
                <a:latin typeface="Bad Script" panose="02000000000000000000" pitchFamily="2" charset="0"/>
              </a:rPr>
              <a:t>: шукайте схожі набори слів (елементів) у багатьох документах (кошиках</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u="sng" dirty="0" smtClean="0">
                <a:latin typeface="Bad Script" panose="02000000000000000000" pitchFamily="2" charset="0"/>
              </a:rPr>
              <a:t>Медичні </a:t>
            </a:r>
            <a:r>
              <a:rPr lang="uk-UA" sz="2200" u="sng" dirty="0">
                <a:latin typeface="Bad Script" panose="02000000000000000000" pitchFamily="2" charset="0"/>
              </a:rPr>
              <a:t>випробування</a:t>
            </a:r>
            <a:r>
              <a:rPr lang="uk-UA" sz="2200" dirty="0">
                <a:latin typeface="Bad Script" panose="02000000000000000000" pitchFamily="2" charset="0"/>
              </a:rPr>
              <a:t>: подивіться на можливі побічні ефекти (предмети), спричинені новим препаратом на пацієнтів (кошики</a:t>
            </a:r>
            <a:r>
              <a:rPr lang="uk-UA" sz="2200" dirty="0" smtClean="0">
                <a:latin typeface="Bad Script" panose="02000000000000000000" pitchFamily="2" charset="0"/>
              </a:rPr>
              <a:t>)</a:t>
            </a:r>
          </a:p>
          <a:p>
            <a:pPr marL="0" indent="457200" defTabSz="457200">
              <a:lnSpc>
                <a:spcPct val="100000"/>
              </a:lnSpc>
              <a:spcBef>
                <a:spcPts val="600"/>
              </a:spcBef>
              <a:buNone/>
            </a:pPr>
            <a:r>
              <a:rPr lang="uk-UA" sz="2200" u="sng" dirty="0" smtClean="0">
                <a:latin typeface="Bad Script" panose="02000000000000000000" pitchFamily="2" charset="0"/>
              </a:rPr>
              <a:t>Продаж </a:t>
            </a:r>
            <a:r>
              <a:rPr lang="uk-UA" sz="2200" u="sng" dirty="0">
                <a:latin typeface="Bad Script" panose="02000000000000000000" pitchFamily="2" charset="0"/>
              </a:rPr>
              <a:t>книг</a:t>
            </a:r>
            <a:r>
              <a:rPr lang="uk-UA" sz="2200" dirty="0">
                <a:latin typeface="Bad Script" panose="02000000000000000000" pitchFamily="2" charset="0"/>
              </a:rPr>
              <a:t>: подивіться, які книги (предмети) купують різні покупці (кошики)</a:t>
            </a:r>
          </a:p>
        </p:txBody>
      </p:sp>
    </p:spTree>
    <p:extLst>
      <p:ext uri="{BB962C8B-B14F-4D97-AF65-F5344CB8AC3E}">
        <p14:creationId xmlns:p14="http://schemas.microsoft.com/office/powerpoint/2010/main" val="221167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886968"/>
          </a:xfrm>
        </p:spPr>
        <p:txBody>
          <a:bodyPr vert="horz" lIns="91440" tIns="45720" rIns="91440" bIns="45720" rtlCol="0" anchor="ctr">
            <a:normAutofit/>
          </a:bodyPr>
          <a:lstStyle/>
          <a:p>
            <a:pPr algn="ctr"/>
            <a:r>
              <a:rPr lang="uk-UA" sz="4400" dirty="0"/>
              <a:t>Приклад частих наборів товарів</a:t>
            </a:r>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3684" y="1701023"/>
            <a:ext cx="7623194" cy="4051300"/>
          </a:xfrm>
        </p:spPr>
      </p:pic>
      <p:sp>
        <p:nvSpPr>
          <p:cNvPr id="5" name="Прямоугольная выноска 4"/>
          <p:cNvSpPr/>
          <p:nvPr/>
        </p:nvSpPr>
        <p:spPr>
          <a:xfrm>
            <a:off x="9993086" y="4217437"/>
            <a:ext cx="1558212" cy="737118"/>
          </a:xfrm>
          <a:prstGeom prst="wedgeRectCallout">
            <a:avLst>
              <a:gd name="adj1" fmla="val -79516"/>
              <a:gd name="adj2" fmla="val 82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Bad Script" panose="02000000000000000000" pitchFamily="2" charset="0"/>
              </a:rPr>
              <a:t>Singleton</a:t>
            </a:r>
            <a:endParaRPr lang="uk-UA"/>
          </a:p>
        </p:txBody>
      </p:sp>
      <p:sp>
        <p:nvSpPr>
          <p:cNvPr id="6" name="Прямоугольная выноска 5"/>
          <p:cNvSpPr/>
          <p:nvPr/>
        </p:nvSpPr>
        <p:spPr>
          <a:xfrm>
            <a:off x="9937102" y="1935195"/>
            <a:ext cx="1558212" cy="737118"/>
          </a:xfrm>
          <a:prstGeom prst="wedgeRectCallout">
            <a:avLst>
              <a:gd name="adj1" fmla="val -73528"/>
              <a:gd name="adj2" fmla="val 68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latin typeface="Bad Script" panose="02000000000000000000" pitchFamily="2" charset="0"/>
              </a:rPr>
              <a:t>Doubleton </a:t>
            </a:r>
            <a:endParaRPr lang="uk-UA" dirty="0"/>
          </a:p>
        </p:txBody>
      </p:sp>
      <p:sp>
        <p:nvSpPr>
          <p:cNvPr id="7" name="Прямоугольная выноска 6"/>
          <p:cNvSpPr/>
          <p:nvPr/>
        </p:nvSpPr>
        <p:spPr>
          <a:xfrm>
            <a:off x="6867331" y="5564804"/>
            <a:ext cx="1558212" cy="737118"/>
          </a:xfrm>
          <a:prstGeom prst="wedgeRectCallout">
            <a:avLst>
              <a:gd name="adj1" fmla="val 125"/>
              <a:gd name="adj2" fmla="val -1476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Bad Script" panose="02000000000000000000" pitchFamily="2" charset="0"/>
              </a:rPr>
              <a:t>frequent triples </a:t>
            </a:r>
            <a:endParaRPr lang="uk-UA" dirty="0">
              <a:latin typeface="Bad Script" panose="02000000000000000000" pitchFamily="2" charset="0"/>
            </a:endParaRPr>
          </a:p>
        </p:txBody>
      </p:sp>
      <mc:AlternateContent xmlns:mc="http://schemas.openxmlformats.org/markup-compatibility/2006" xmlns:a14="http://schemas.microsoft.com/office/drawing/2010/main">
        <mc:Choice Requires="a14">
          <p:sp>
            <p:nvSpPr>
              <p:cNvPr id="8" name="TextBox 7"/>
              <p:cNvSpPr txBox="1"/>
              <p:nvPr/>
            </p:nvSpPr>
            <p:spPr>
              <a:xfrm>
                <a:off x="7935685" y="1369400"/>
                <a:ext cx="593047" cy="276999"/>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=3</m:t>
                      </m:r>
                    </m:oMath>
                  </m:oMathPara>
                </a14:m>
                <a:endParaRPr lang="uk-UA" dirty="0"/>
              </a:p>
            </p:txBody>
          </p:sp>
        </mc:Choice>
        <mc:Fallback xmlns="">
          <p:sp>
            <p:nvSpPr>
              <p:cNvPr id="8" name="TextBox 7"/>
              <p:cNvSpPr txBox="1">
                <a:spLocks noRot="1" noChangeAspect="1" noMove="1" noResize="1" noEditPoints="1" noAdjustHandles="1" noChangeArrowheads="1" noChangeShapeType="1" noTextEdit="1"/>
              </p:cNvSpPr>
              <p:nvPr/>
            </p:nvSpPr>
            <p:spPr>
              <a:xfrm>
                <a:off x="7935685" y="1369400"/>
                <a:ext cx="593047" cy="276999"/>
              </a:xfrm>
              <a:prstGeom prst="rect">
                <a:avLst/>
              </a:prstGeom>
              <a:blipFill>
                <a:blip r:embed="rId4"/>
                <a:stretch>
                  <a:fillRect l="-4040" r="-8081" b="-6383"/>
                </a:stretch>
              </a:blipFill>
              <a:ln>
                <a:solidFill>
                  <a:srgbClr val="00B050"/>
                </a:solidFill>
              </a:ln>
            </p:spPr>
            <p:txBody>
              <a:bodyPr/>
              <a:lstStyle/>
              <a:p>
                <a:r>
                  <a:rPr lang="uk-UA">
                    <a:noFill/>
                  </a:rPr>
                  <a:t> </a:t>
                </a:r>
              </a:p>
            </p:txBody>
          </p:sp>
        </mc:Fallback>
      </mc:AlternateContent>
    </p:spTree>
    <p:extLst>
      <p:ext uri="{BB962C8B-B14F-4D97-AF65-F5344CB8AC3E}">
        <p14:creationId xmlns:p14="http://schemas.microsoft.com/office/powerpoint/2010/main" val="303994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967398" y="195382"/>
            <a:ext cx="10058400" cy="1092242"/>
          </a:xfrm>
        </p:spPr>
        <p:txBody>
          <a:bodyPr vert="horz" lIns="91440" tIns="45720" rIns="91440" bIns="45720" rtlCol="0" anchor="ctr">
            <a:normAutofit fontScale="90000"/>
          </a:bodyPr>
          <a:lstStyle/>
          <a:p>
            <a:pPr algn="ctr"/>
            <a:r>
              <a:rPr lang="uk-UA" sz="4400" dirty="0"/>
              <a:t>Приклад розрахунку </a:t>
            </a:r>
            <a:r>
              <a:rPr lang="uk-UA" sz="4400" dirty="0" smtClean="0"/>
              <a:t>показників асоціації </a:t>
            </a:r>
            <a:endParaRPr lang="uk-UA" sz="4400" dirty="0"/>
          </a:p>
        </p:txBody>
      </p:sp>
      <mc:AlternateContent xmlns:mc="http://schemas.openxmlformats.org/markup-compatibility/2006" xmlns:a14="http://schemas.microsoft.com/office/drawing/2010/main">
        <mc:Choice Requires="a14">
          <p:sp>
            <p:nvSpPr>
              <p:cNvPr id="6" name="Объект 5"/>
              <p:cNvSpPr>
                <a:spLocks noGrp="1"/>
              </p:cNvSpPr>
              <p:nvPr>
                <p:ph sz="half" idx="2"/>
              </p:nvPr>
            </p:nvSpPr>
            <p:spPr>
              <a:xfrm>
                <a:off x="5449079" y="1287624"/>
                <a:ext cx="5218425" cy="4000582"/>
              </a:xfrm>
              <a:noFill/>
            </p:spPr>
            <p:txBody>
              <a:bodyPr wrap="square" rtlCol="0">
                <a:spAutoFit/>
              </a:bodyPr>
              <a:lstStyle/>
              <a:p>
                <a:pPr marL="0" indent="457200" defTabSz="457200">
                  <a:lnSpc>
                    <a:spcPct val="100000"/>
                  </a:lnSpc>
                  <a:spcBef>
                    <a:spcPts val="0"/>
                  </a:spcBef>
                  <a:spcAft>
                    <a:spcPts val="600"/>
                  </a:spcAft>
                  <a:buNone/>
                </a:pPr>
                <a:r>
                  <a:rPr lang="uk-UA" sz="1800" dirty="0" smtClean="0">
                    <a:latin typeface="Bad Script" panose="02000000000000000000" pitchFamily="2" charset="0"/>
                  </a:rPr>
                  <a:t>По-перше, ми визначаємо наше правило асоціації:</a:t>
                </a:r>
              </a:p>
              <a:p>
                <a:pPr marL="0" indent="0" defTabSz="457200">
                  <a:buNone/>
                </a:pPr>
                <a14:m>
                  <m:oMathPara xmlns:m="http://schemas.openxmlformats.org/officeDocument/2006/math">
                    <m:oMathParaPr>
                      <m:jc m:val="centerGroup"/>
                    </m:oMathParaPr>
                    <m:oMath xmlns:m="http://schemas.openxmlformats.org/officeDocument/2006/math">
                      <m:d>
                        <m:dPr>
                          <m:begChr m:val="{"/>
                          <m:endChr m:val="}"/>
                          <m:ctrlPr>
                            <a:rPr lang="uk-UA" sz="1800" i="1" smtClean="0">
                              <a:latin typeface="Cambria Math" panose="02040503050406030204" pitchFamily="18" charset="0"/>
                            </a:rPr>
                          </m:ctrlPr>
                        </m:dPr>
                        <m:e>
                          <m:r>
                            <a:rPr lang="uk-UA" sz="1800" b="0" i="1" smtClean="0">
                              <a:latin typeface="Cambria Math" panose="02040503050406030204" pitchFamily="18" charset="0"/>
                            </a:rPr>
                            <m:t>Хліб, Молоко</m:t>
                          </m:r>
                        </m:e>
                      </m:d>
                      <m:r>
                        <a:rPr lang="uk-UA" sz="1800" i="1" smtClean="0">
                          <a:latin typeface="Cambria Math" panose="02040503050406030204" pitchFamily="18" charset="0"/>
                          <a:ea typeface="Cambria Math" panose="02040503050406030204" pitchFamily="18" charset="0"/>
                        </a:rPr>
                        <m:t>⇒</m:t>
                      </m:r>
                      <m:d>
                        <m:dPr>
                          <m:begChr m:val="{"/>
                          <m:endChr m:val="}"/>
                          <m:ctrlPr>
                            <a:rPr lang="uk-UA" sz="1800" i="1" smtClean="0">
                              <a:latin typeface="Cambria Math" panose="02040503050406030204" pitchFamily="18" charset="0"/>
                              <a:ea typeface="Cambria Math" panose="02040503050406030204" pitchFamily="18" charset="0"/>
                            </a:rPr>
                          </m:ctrlPr>
                        </m:dPr>
                        <m:e>
                          <m:r>
                            <a:rPr lang="uk-UA" sz="1800" b="0" i="1" smtClean="0">
                              <a:latin typeface="Cambria Math" panose="02040503050406030204" pitchFamily="18" charset="0"/>
                              <a:ea typeface="Cambria Math" panose="02040503050406030204" pitchFamily="18" charset="0"/>
                            </a:rPr>
                            <m:t>Яйця</m:t>
                          </m:r>
                        </m:e>
                      </m:d>
                    </m:oMath>
                  </m:oMathPara>
                </a14:m>
                <a:endParaRPr lang="uk-UA" sz="1800" dirty="0" smtClean="0">
                  <a:latin typeface="Bad Script" panose="02000000000000000000" pitchFamily="2" charset="0"/>
                </a:endParaRPr>
              </a:p>
              <a:p>
                <a:pPr marL="0" indent="0" defTabSz="457200">
                  <a:buNone/>
                </a:pPr>
                <a:r>
                  <a:rPr lang="uk-UA" sz="1800" b="1" u="sng" dirty="0" smtClean="0">
                    <a:latin typeface="Bad Script" panose="02000000000000000000" pitchFamily="2" charset="0"/>
                  </a:rPr>
                  <a:t>Величина підтримки </a:t>
                </a:r>
                <a:r>
                  <a:rPr lang="uk-UA" sz="1800" dirty="0">
                    <a:latin typeface="Bad Script" panose="02000000000000000000" pitchFamily="2" charset="0"/>
                  </a:rPr>
                  <a:t>цього правила дорівнює кількості кошиків, у яких є (Молоко та </a:t>
                </a:r>
                <a:r>
                  <a:rPr lang="uk-UA" sz="1800" dirty="0" smtClean="0">
                    <a:latin typeface="Bad Script" panose="02000000000000000000" pitchFamily="2" charset="0"/>
                  </a:rPr>
                  <a:t>хліб) </a:t>
                </a:r>
                <a:r>
                  <a:rPr lang="uk-UA" sz="1800" dirty="0">
                    <a:latin typeface="Bad Script" panose="02000000000000000000" pitchFamily="2" charset="0"/>
                  </a:rPr>
                  <a:t>і </a:t>
                </a:r>
                <a:r>
                  <a:rPr lang="uk-UA" sz="1800" dirty="0" smtClean="0">
                    <a:latin typeface="Bad Script" panose="02000000000000000000" pitchFamily="2" charset="0"/>
                  </a:rPr>
                  <a:t>(яйця), </a:t>
                </a:r>
                <a:r>
                  <a:rPr lang="uk-UA" sz="1800" dirty="0">
                    <a:latin typeface="Bad Script" panose="02000000000000000000" pitchFamily="2" charset="0"/>
                  </a:rPr>
                  <a:t>поділеній на загальну кількість </a:t>
                </a:r>
                <a:r>
                  <a:rPr lang="uk-UA" sz="1800" dirty="0" smtClean="0">
                    <a:latin typeface="Bad Script" panose="02000000000000000000" pitchFamily="2" charset="0"/>
                  </a:rPr>
                  <a:t>кошиків </a:t>
                </a:r>
                <a:r>
                  <a:rPr lang="en-US" sz="1800" dirty="0" smtClean="0">
                    <a:latin typeface="Bad Script" panose="02000000000000000000" pitchFamily="2" charset="0"/>
                  </a:rPr>
                  <a:t>(</a:t>
                </a:r>
                <a:r>
                  <a:rPr lang="uk-UA" sz="1800" dirty="0" smtClean="0">
                    <a:latin typeface="Bad Script" panose="02000000000000000000" pitchFamily="2" charset="0"/>
                  </a:rPr>
                  <a:t>або транзакцій -5).</a:t>
                </a:r>
              </a:p>
              <a:p>
                <a:pPr marL="0" indent="0" defTabSz="457200">
                  <a:buNone/>
                </a:pPr>
                <a14:m>
                  <m:oMathPara xmlns:m="http://schemas.openxmlformats.org/officeDocument/2006/math">
                    <m:oMathParaPr>
                      <m:jc m:val="centerGroup"/>
                    </m:oMathParaPr>
                    <m:oMath xmlns:m="http://schemas.openxmlformats.org/officeDocument/2006/math">
                      <m:d>
                        <m:dPr>
                          <m:begChr m:val="{"/>
                          <m:endChr m:val="}"/>
                          <m:ctrlPr>
                            <a:rPr lang="uk-UA" sz="1800" i="1">
                              <a:latin typeface="Cambria Math" panose="02040503050406030204" pitchFamily="18" charset="0"/>
                            </a:rPr>
                          </m:ctrlPr>
                        </m:dPr>
                        <m:e>
                          <m:r>
                            <a:rPr lang="uk-UA" sz="1800" i="1">
                              <a:latin typeface="Cambria Math" panose="02040503050406030204" pitchFamily="18" charset="0"/>
                            </a:rPr>
                            <m:t>Хліб, Молоко</m:t>
                          </m:r>
                          <m:r>
                            <a:rPr lang="uk-UA" sz="1800" b="0" i="1" smtClean="0">
                              <a:latin typeface="Cambria Math" panose="02040503050406030204" pitchFamily="18" charset="0"/>
                            </a:rPr>
                            <m:t>,</m:t>
                          </m:r>
                          <m:r>
                            <a:rPr lang="uk-UA" sz="1800" i="1">
                              <a:latin typeface="Cambria Math" panose="02040503050406030204" pitchFamily="18" charset="0"/>
                              <a:ea typeface="Cambria Math" panose="02040503050406030204" pitchFamily="18" charset="0"/>
                            </a:rPr>
                            <m:t>Яйця</m:t>
                          </m:r>
                        </m:e>
                      </m:d>
                      <m:r>
                        <a:rPr lang="uk-UA" sz="1800" b="0" i="1" smtClean="0">
                          <a:latin typeface="Cambria Math" panose="02040503050406030204" pitchFamily="18" charset="0"/>
                        </a:rPr>
                        <m:t>=3</m:t>
                      </m:r>
                      <m:r>
                        <a:rPr lang="en-US" sz="1800" b="0" i="1" smtClean="0">
                          <a:latin typeface="Cambria Math" panose="02040503050406030204" pitchFamily="18" charset="0"/>
                        </a:rPr>
                        <m:t>, </m:t>
                      </m:r>
                      <m:r>
                        <a:rPr lang="en-US" sz="1800" b="0" i="1" smtClean="0">
                          <a:latin typeface="Cambria Math" panose="02040503050406030204" pitchFamily="18" charset="0"/>
                        </a:rPr>
                        <m:t>𝑠</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5</m:t>
                          </m:r>
                        </m:den>
                      </m:f>
                      <m:r>
                        <a:rPr lang="en-US" sz="1800" b="0" i="1" smtClean="0">
                          <a:latin typeface="Cambria Math" panose="02040503050406030204" pitchFamily="18" charset="0"/>
                        </a:rPr>
                        <m:t>=0.6</m:t>
                      </m:r>
                    </m:oMath>
                  </m:oMathPara>
                </a14:m>
                <a:endParaRPr lang="en-US" sz="1800" dirty="0" smtClean="0">
                  <a:latin typeface="Bad Script" panose="02000000000000000000" pitchFamily="2" charset="0"/>
                </a:endParaRPr>
              </a:p>
              <a:p>
                <a:pPr marL="0" indent="0" defTabSz="45720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d>
                        <m:dPr>
                          <m:ctrlPr>
                            <a:rPr lang="en-US" sz="1800" i="1">
                              <a:latin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𝑖</m:t>
                              </m:r>
                            </m:e>
                            <m:sub>
                              <m:r>
                                <a:rPr lang="en-US" sz="1800" i="1">
                                  <a:latin typeface="Cambria Math" panose="02040503050406030204" pitchFamily="18" charset="0"/>
                                  <a:ea typeface="Cambria Math" panose="02040503050406030204" pitchFamily="18" charset="0"/>
                                </a:rPr>
                                <m:t>𝑑</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𝑖</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𝜎</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𝑖</m:t>
                              </m:r>
                            </m:e>
                            <m:sub>
                              <m:r>
                                <a:rPr lang="en-US" sz="1800" i="1">
                                  <a:latin typeface="Cambria Math" panose="02040503050406030204" pitchFamily="18" charset="0"/>
                                  <a:ea typeface="Cambria Math" panose="02040503050406030204" pitchFamily="18" charset="0"/>
                                </a:rPr>
                                <m:t>𝑑</m:t>
                              </m:r>
                            </m:sub>
                          </m:sSub>
                          <m:r>
                            <a:rPr lang="en-US" sz="1800" i="1">
                              <a:latin typeface="Cambria Math" panose="02040503050406030204" pitchFamily="18" charset="0"/>
                              <a:ea typeface="Cambria Math" panose="02040503050406030204" pitchFamily="18" charset="0"/>
                            </a:rPr>
                            <m:t>)</m:t>
                          </m:r>
                          <m:r>
                            <m:rPr>
                              <m:nor/>
                            </m:rPr>
                            <a:rPr lang="en-US" sz="1800" dirty="0">
                              <a:latin typeface="Bad Script" panose="02000000000000000000" pitchFamily="2" charset="0"/>
                            </a:rPr>
                            <m:t> </m:t>
                          </m:r>
                        </m:num>
                        <m:den>
                          <m:r>
                            <a:rPr lang="en-US" sz="1800" i="1">
                              <a:latin typeface="Cambria Math" panose="02040503050406030204" pitchFamily="18" charset="0"/>
                            </a:rPr>
                            <m:t>𝑁</m:t>
                          </m:r>
                        </m:den>
                      </m:f>
                      <m:r>
                        <a:rPr lang="uk-UA"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uk-UA" sz="1800" b="0" i="1" smtClean="0">
                              <a:latin typeface="Cambria Math" panose="02040503050406030204" pitchFamily="18" charset="0"/>
                            </a:rPr>
                            <m:t>3</m:t>
                          </m:r>
                        </m:num>
                        <m:den>
                          <m:r>
                            <a:rPr lang="en-US" sz="1800" b="0" i="1" smtClean="0">
                              <a:latin typeface="Cambria Math" panose="02040503050406030204" pitchFamily="18" charset="0"/>
                            </a:rPr>
                            <m:t>5</m:t>
                          </m:r>
                        </m:den>
                      </m:f>
                      <m:r>
                        <a:rPr lang="en-US" sz="1800" b="0" i="1" smtClean="0">
                          <a:latin typeface="Cambria Math" panose="02040503050406030204" pitchFamily="18" charset="0"/>
                        </a:rPr>
                        <m:t>=0.6</m:t>
                      </m:r>
                    </m:oMath>
                  </m:oMathPara>
                </a14:m>
                <a:endParaRPr lang="en-US" sz="1800" dirty="0" smtClean="0">
                  <a:latin typeface="Bad Script" panose="02000000000000000000" pitchFamily="2" charset="0"/>
                </a:endParaRPr>
              </a:p>
              <a:p>
                <a:pPr marL="0" indent="0" defTabSz="457200">
                  <a:buNone/>
                </a:pPr>
                <a:r>
                  <a:rPr lang="uk-UA" sz="1800" b="1" u="sng" dirty="0">
                    <a:latin typeface="Bad Script" panose="02000000000000000000" pitchFamily="2" charset="0"/>
                  </a:rPr>
                  <a:t>Достовірність</a:t>
                </a:r>
                <a:r>
                  <a:rPr lang="uk-UA" sz="1800" dirty="0">
                    <a:latin typeface="Bad Script" panose="02000000000000000000" pitchFamily="2" charset="0"/>
                  </a:rPr>
                  <a:t> правила дорівнює кількості кошиків, у яких є (</a:t>
                </a:r>
                <a:r>
                  <a:rPr lang="uk-UA" sz="1800" dirty="0" smtClean="0">
                    <a:latin typeface="Bad Script" panose="02000000000000000000" pitchFamily="2" charset="0"/>
                  </a:rPr>
                  <a:t>Молоко</a:t>
                </a:r>
                <a:r>
                  <a:rPr lang="en-US" sz="1800" dirty="0" smtClean="0">
                    <a:latin typeface="Bad Script" panose="02000000000000000000" pitchFamily="2" charset="0"/>
                  </a:rPr>
                  <a:t>;</a:t>
                </a:r>
                <a:r>
                  <a:rPr lang="uk-UA" sz="1800" dirty="0" smtClean="0">
                    <a:latin typeface="Bad Script" panose="02000000000000000000" pitchFamily="2" charset="0"/>
                  </a:rPr>
                  <a:t>хліб) </a:t>
                </a:r>
                <a:r>
                  <a:rPr lang="uk-UA" sz="1800" dirty="0">
                    <a:latin typeface="Bad Script" panose="02000000000000000000" pitchFamily="2" charset="0"/>
                  </a:rPr>
                  <a:t>та </a:t>
                </a:r>
                <a:r>
                  <a:rPr lang="uk-UA" sz="1800" dirty="0" smtClean="0">
                    <a:latin typeface="Bad Script" panose="02000000000000000000" pitchFamily="2" charset="0"/>
                  </a:rPr>
                  <a:t>(Яйця), </a:t>
                </a:r>
                <a:r>
                  <a:rPr lang="uk-UA" sz="1800" dirty="0">
                    <a:latin typeface="Bad Script" panose="02000000000000000000" pitchFamily="2" charset="0"/>
                  </a:rPr>
                  <a:t>поділеній на кількість кошиків, у яких є </a:t>
                </a:r>
                <a:r>
                  <a:rPr lang="en-CA" sz="1800" dirty="0" smtClean="0">
                    <a:latin typeface="Bad Script" panose="02000000000000000000" pitchFamily="2" charset="0"/>
                  </a:rPr>
                  <a:t>(</a:t>
                </a:r>
                <a:r>
                  <a:rPr lang="uk-UA" sz="1800" dirty="0">
                    <a:latin typeface="Bad Script" panose="02000000000000000000" pitchFamily="2" charset="0"/>
                  </a:rPr>
                  <a:t>Молоко та </a:t>
                </a:r>
                <a:r>
                  <a:rPr lang="uk-UA" sz="1800" dirty="0" smtClean="0">
                    <a:latin typeface="Bad Script" panose="02000000000000000000" pitchFamily="2" charset="0"/>
                  </a:rPr>
                  <a:t>Хліб):</a:t>
                </a:r>
              </a:p>
              <a:p>
                <a:pPr marL="0" indent="0" defTabSz="457200">
                  <a:buNone/>
                </a:pPr>
                <a:r>
                  <a:rPr lang="en-US" sz="1800" dirty="0"/>
                  <a:t>c</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𝑖</m:t>
                            </m:r>
                          </m:e>
                          <m:sub>
                            <m:r>
                              <a:rPr lang="en-US" sz="1800" i="1">
                                <a:latin typeface="Cambria Math" panose="02040503050406030204" pitchFamily="18" charset="0"/>
                                <a:ea typeface="Cambria Math" panose="02040503050406030204" pitchFamily="18" charset="0"/>
                              </a:rPr>
                              <m:t>𝑑</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𝑖</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𝜎</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𝑖</m:t>
                            </m:r>
                          </m:e>
                          <m:sub>
                            <m:r>
                              <a:rPr lang="en-US" sz="1800" i="1">
                                <a:latin typeface="Cambria Math" panose="02040503050406030204" pitchFamily="18" charset="0"/>
                                <a:ea typeface="Cambria Math" panose="02040503050406030204" pitchFamily="18" charset="0"/>
                              </a:rPr>
                              <m:t>𝑑</m:t>
                            </m:r>
                          </m:sub>
                        </m:sSub>
                        <m:r>
                          <a:rPr lang="en-US" sz="1800" i="1">
                            <a:latin typeface="Cambria Math" panose="02040503050406030204" pitchFamily="18" charset="0"/>
                            <a:ea typeface="Cambria Math" panose="02040503050406030204" pitchFamily="18" charset="0"/>
                          </a:rPr>
                          <m:t>)</m:t>
                        </m:r>
                        <m:r>
                          <m:rPr>
                            <m:nor/>
                          </m:rPr>
                          <a:rPr lang="en-US" sz="1800" dirty="0">
                            <a:latin typeface="Bad Script" panose="02000000000000000000" pitchFamily="2" charset="0"/>
                          </a:rPr>
                          <m:t> </m:t>
                        </m:r>
                      </m:num>
                      <m:den>
                        <m:r>
                          <a:rPr lang="en-US" sz="1800" i="1">
                            <a:latin typeface="Cambria Math" panose="02040503050406030204" pitchFamily="18" charset="0"/>
                            <a:ea typeface="Cambria Math" panose="02040503050406030204" pitchFamily="18" charset="0"/>
                          </a:rPr>
                          <m:t>𝜎</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den>
                    </m:f>
                    <m:r>
                      <a:rPr lang="uk-UA" sz="1800" b="0" i="1" smtClean="0">
                        <a:latin typeface="Cambria Math" panose="02040503050406030204" pitchFamily="18" charset="0"/>
                        <a:ea typeface="Cambria Math" panose="02040503050406030204" pitchFamily="18" charset="0"/>
                      </a:rPr>
                      <m:t>=</m:t>
                    </m:r>
                    <m:f>
                      <m:fPr>
                        <m:ctrlPr>
                          <a:rPr lang="uk-UA" sz="1800" b="0" i="1" smtClean="0">
                            <a:latin typeface="Cambria Math" panose="02040503050406030204" pitchFamily="18" charset="0"/>
                            <a:ea typeface="Cambria Math" panose="02040503050406030204" pitchFamily="18" charset="0"/>
                          </a:rPr>
                        </m:ctrlPr>
                      </m:fPr>
                      <m:num>
                        <m:d>
                          <m:dPr>
                            <m:begChr m:val="{"/>
                            <m:endChr m:val="}"/>
                            <m:ctrlPr>
                              <a:rPr lang="uk-UA" sz="1800" i="1">
                                <a:latin typeface="Cambria Math" panose="02040503050406030204" pitchFamily="18" charset="0"/>
                              </a:rPr>
                            </m:ctrlPr>
                          </m:dPr>
                          <m:e>
                            <m:r>
                              <a:rPr lang="uk-UA" sz="1800" i="1">
                                <a:latin typeface="Cambria Math" panose="02040503050406030204" pitchFamily="18" charset="0"/>
                              </a:rPr>
                              <m:t>Хліб, Молоко,</m:t>
                            </m:r>
                            <m:r>
                              <a:rPr lang="uk-UA" sz="1800" i="1">
                                <a:latin typeface="Cambria Math" panose="02040503050406030204" pitchFamily="18" charset="0"/>
                                <a:ea typeface="Cambria Math" panose="02040503050406030204" pitchFamily="18" charset="0"/>
                              </a:rPr>
                              <m:t>Яйця</m:t>
                            </m:r>
                          </m:e>
                        </m:d>
                      </m:num>
                      <m:den>
                        <m:d>
                          <m:dPr>
                            <m:begChr m:val="{"/>
                            <m:endChr m:val="}"/>
                            <m:ctrlPr>
                              <a:rPr lang="uk-UA" sz="1800" i="1">
                                <a:latin typeface="Cambria Math" panose="02040503050406030204" pitchFamily="18" charset="0"/>
                              </a:rPr>
                            </m:ctrlPr>
                          </m:dPr>
                          <m:e>
                            <m:r>
                              <a:rPr lang="uk-UA" sz="1800" i="1">
                                <a:latin typeface="Cambria Math" panose="02040503050406030204" pitchFamily="18" charset="0"/>
                              </a:rPr>
                              <m:t>Хліб, Молоко</m:t>
                            </m:r>
                          </m:e>
                        </m:d>
                      </m:den>
                    </m:f>
                    <m:r>
                      <a:rPr lang="uk-UA" sz="1800" b="0" i="1" smtClean="0">
                        <a:latin typeface="Cambria Math" panose="02040503050406030204" pitchFamily="18" charset="0"/>
                        <a:ea typeface="Cambria Math" panose="02040503050406030204" pitchFamily="18" charset="0"/>
                      </a:rPr>
                      <m:t>=</m:t>
                    </m:r>
                    <m:f>
                      <m:fPr>
                        <m:ctrlPr>
                          <a:rPr lang="uk-UA" sz="1800" b="0" i="1" smtClean="0">
                            <a:latin typeface="Cambria Math" panose="02040503050406030204" pitchFamily="18" charset="0"/>
                            <a:ea typeface="Cambria Math" panose="02040503050406030204" pitchFamily="18" charset="0"/>
                          </a:rPr>
                        </m:ctrlPr>
                      </m:fPr>
                      <m:num>
                        <m:r>
                          <a:rPr lang="uk-UA" sz="1800" b="0" i="1" smtClean="0">
                            <a:latin typeface="Cambria Math" panose="02040503050406030204" pitchFamily="18" charset="0"/>
                            <a:ea typeface="Cambria Math" panose="02040503050406030204" pitchFamily="18" charset="0"/>
                          </a:rPr>
                          <m:t>3</m:t>
                        </m:r>
                      </m:num>
                      <m:den>
                        <m:r>
                          <a:rPr lang="uk-UA" sz="1800" b="0" i="1" smtClean="0">
                            <a:latin typeface="Cambria Math" panose="02040503050406030204" pitchFamily="18" charset="0"/>
                            <a:ea typeface="Cambria Math" panose="02040503050406030204" pitchFamily="18" charset="0"/>
                          </a:rPr>
                          <m:t>4</m:t>
                        </m:r>
                      </m:den>
                    </m:f>
                    <m:r>
                      <a:rPr lang="uk-UA" sz="1800" b="0" i="1" smtClean="0">
                        <a:latin typeface="Cambria Math" panose="02040503050406030204" pitchFamily="18" charset="0"/>
                        <a:ea typeface="Cambria Math" panose="02040503050406030204" pitchFamily="18" charset="0"/>
                      </a:rPr>
                      <m:t>=0.75</m:t>
                    </m:r>
                  </m:oMath>
                </a14:m>
                <a:endParaRPr lang="uk-UA" sz="1800" dirty="0" smtClean="0">
                  <a:latin typeface="Bad Script" panose="02000000000000000000" pitchFamily="2" charset="0"/>
                </a:endParaRPr>
              </a:p>
            </p:txBody>
          </p:sp>
        </mc:Choice>
        <mc:Fallback xmlns="">
          <p:sp>
            <p:nvSpPr>
              <p:cNvPr id="6" name="Объект 5"/>
              <p:cNvSpPr>
                <a:spLocks noGrp="1" noRot="1" noChangeAspect="1" noMove="1" noResize="1" noEditPoints="1" noAdjustHandles="1" noChangeArrowheads="1" noChangeShapeType="1" noTextEdit="1"/>
              </p:cNvSpPr>
              <p:nvPr>
                <p:ph sz="half" idx="2"/>
              </p:nvPr>
            </p:nvSpPr>
            <p:spPr>
              <a:xfrm>
                <a:off x="5449079" y="1287624"/>
                <a:ext cx="5218425" cy="4000582"/>
              </a:xfrm>
              <a:blipFill>
                <a:blip r:embed="rId3"/>
                <a:stretch>
                  <a:fillRect l="-1051" t="-762" r="-2570" b="-305"/>
                </a:stretch>
              </a:blipFill>
            </p:spPr>
            <p:txBody>
              <a:bodyPr/>
              <a:lstStyle/>
              <a:p>
                <a:r>
                  <a:rPr lang="uk-UA">
                    <a:noFill/>
                  </a:rPr>
                  <a:t> </a:t>
                </a:r>
              </a:p>
            </p:txBody>
          </p:sp>
        </mc:Fallback>
      </mc:AlternateContent>
      <p:pic>
        <p:nvPicPr>
          <p:cNvPr id="3" name="Объект 2"/>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60683" y="1046262"/>
            <a:ext cx="3656755" cy="3969942"/>
          </a:xfrm>
        </p:spPr>
      </p:pic>
      <p:sp>
        <p:nvSpPr>
          <p:cNvPr id="5" name="Прямоугольник 4"/>
          <p:cNvSpPr/>
          <p:nvPr/>
        </p:nvSpPr>
        <p:spPr>
          <a:xfrm>
            <a:off x="118189" y="5569837"/>
            <a:ext cx="5330890" cy="1077218"/>
          </a:xfrm>
          <a:prstGeom prst="rect">
            <a:avLst/>
          </a:prstGeom>
          <a:noFill/>
          <a:ln>
            <a:solidFill>
              <a:schemeClr val="accent1"/>
            </a:solidFill>
          </a:ln>
        </p:spPr>
        <p:txBody>
          <a:bodyPr wrap="square" rtlCol="0">
            <a:spAutoFit/>
          </a:bodyPr>
          <a:lstStyle/>
          <a:p>
            <a:pPr algn="ctr"/>
            <a:r>
              <a:rPr lang="uk-UA" sz="1600" dirty="0">
                <a:latin typeface="Bad Script" panose="02000000000000000000" pitchFamily="2" charset="0"/>
              </a:rPr>
              <a:t>Підтримка правила асоціації є важливою мірою, оскільки правило асоціації, яке має низьку підтримку, може виникнути лише випадково. Низька підтримка, ймовірно, пов’язана з правилом, яке нецікаве з точки зору бізнесу. </a:t>
            </a:r>
          </a:p>
        </p:txBody>
      </p:sp>
      <p:sp>
        <p:nvSpPr>
          <p:cNvPr id="8" name="Прямоугольник 7"/>
          <p:cNvSpPr/>
          <p:nvPr/>
        </p:nvSpPr>
        <p:spPr>
          <a:xfrm>
            <a:off x="5623248" y="5576550"/>
            <a:ext cx="6096000" cy="584775"/>
          </a:xfrm>
          <a:prstGeom prst="rect">
            <a:avLst/>
          </a:prstGeom>
          <a:noFill/>
          <a:ln>
            <a:solidFill>
              <a:schemeClr val="accent1"/>
            </a:solidFill>
          </a:ln>
        </p:spPr>
        <p:txBody>
          <a:bodyPr wrap="square" rtlCol="0">
            <a:spAutoFit/>
          </a:bodyPr>
          <a:lstStyle/>
          <a:p>
            <a:pPr algn="ctr"/>
            <a:r>
              <a:rPr lang="uk-UA" sz="1600" dirty="0">
                <a:latin typeface="Bad Script" panose="02000000000000000000" pitchFamily="2" charset="0"/>
              </a:rPr>
              <a:t>Достовірність правила асоціації є важливою мірою, оскільки вона дає уявлення про надійність висновку правила асоціації.</a:t>
            </a:r>
          </a:p>
        </p:txBody>
      </p:sp>
    </p:spTree>
    <p:extLst>
      <p:ext uri="{BB962C8B-B14F-4D97-AF65-F5344CB8AC3E}">
        <p14:creationId xmlns:p14="http://schemas.microsoft.com/office/powerpoint/2010/main" val="186395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111408"/>
            <a:ext cx="10058400" cy="989605"/>
          </a:xfrm>
        </p:spPr>
        <p:txBody>
          <a:bodyPr vert="horz" lIns="91440" tIns="45720" rIns="91440" bIns="45720" rtlCol="0" anchor="ctr">
            <a:normAutofit/>
          </a:bodyPr>
          <a:lstStyle/>
          <a:p>
            <a:pPr algn="ctr"/>
            <a:r>
              <a:rPr lang="en-CA" sz="4400" b="1" dirty="0"/>
              <a:t>Lift </a:t>
            </a:r>
            <a:endParaRPr lang="uk-UA" sz="4400" b="1"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1069848" y="2194560"/>
                <a:ext cx="4754880" cy="3242106"/>
              </a:xfrm>
              <a:noFill/>
            </p:spPr>
            <p:txBody>
              <a:bodyPr wrap="square" rtlCol="0">
                <a:spAutoFit/>
              </a:bodyPr>
              <a:lstStyle/>
              <a:p>
                <a:pPr marL="0" indent="457200" algn="just" defTabSz="457200">
                  <a:lnSpc>
                    <a:spcPct val="100000"/>
                  </a:lnSpc>
                  <a:spcBef>
                    <a:spcPts val="600"/>
                  </a:spcBef>
                  <a:buNone/>
                </a:pPr>
                <a:r>
                  <a:rPr lang="uk-UA" sz="1800" dirty="0" smtClean="0">
                    <a:latin typeface="Bad Script" panose="02000000000000000000" pitchFamily="2" charset="0"/>
                  </a:rPr>
                  <a:t>Ліфт – це міра, яка враховує статистичні залежності. </a:t>
                </a:r>
                <a:r>
                  <a:rPr lang="uk-UA" sz="1800" dirty="0">
                    <a:latin typeface="Bad Script" panose="02000000000000000000" pitchFamily="2" charset="0"/>
                  </a:rPr>
                  <a:t>Наприклад, якщо у вас є правило </a:t>
                </a:r>
                <a:r>
                  <a:rPr lang="uk-UA" sz="1800" dirty="0" smtClean="0">
                    <a:latin typeface="Bad Script" panose="02000000000000000000" pitchFamily="2" charset="0"/>
                  </a:rPr>
                  <a:t>асоціації </a:t>
                </a:r>
                <a14:m>
                  <m:oMath xmlns:m="http://schemas.openxmlformats.org/officeDocument/2006/math">
                    <m:sSub>
                      <m:sSubPr>
                        <m:ctrlPr>
                          <a:rPr lang="uk-UA"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𝑖</m:t>
                        </m:r>
                      </m:sub>
                    </m:sSub>
                    <m:r>
                      <a:rPr lang="uk-UA" sz="1800" i="1" smtClean="0">
                        <a:latin typeface="Cambria Math" panose="02040503050406030204" pitchFamily="18" charset="0"/>
                        <a:ea typeface="Cambria Math" panose="02040503050406030204" pitchFamily="18" charset="0"/>
                      </a:rPr>
                      <m:t>⇒</m:t>
                    </m:r>
                    <m:sSub>
                      <m:sSubPr>
                        <m:ctrlPr>
                          <a:rPr lang="uk-UA"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𝑗</m:t>
                        </m:r>
                      </m:sub>
                    </m:sSub>
                  </m:oMath>
                </a14:m>
                <a:r>
                  <a:rPr lang="uk-UA" sz="1800" dirty="0" smtClean="0">
                    <a:latin typeface="Bad Script" panose="02000000000000000000" pitchFamily="2" charset="0"/>
                  </a:rPr>
                  <a:t>, </a:t>
                </a:r>
                <a:r>
                  <a:rPr lang="en-CA" sz="1800" b="1" u="sng" dirty="0">
                    <a:latin typeface="Bad Script" panose="02000000000000000000" pitchFamily="2" charset="0"/>
                  </a:rPr>
                  <a:t>lift</a:t>
                </a:r>
                <a:r>
                  <a:rPr lang="en-CA" sz="1800" dirty="0">
                    <a:latin typeface="Bad Script" panose="02000000000000000000" pitchFamily="2" charset="0"/>
                  </a:rPr>
                  <a:t> </a:t>
                </a:r>
                <a:r>
                  <a:rPr lang="uk-UA" sz="1800" dirty="0">
                    <a:latin typeface="Bad Script" panose="02000000000000000000" pitchFamily="2" charset="0"/>
                  </a:rPr>
                  <a:t>вимірює кореляцію між наборами елементів </a:t>
                </a:r>
                <a14:m>
                  <m:oMath xmlns:m="http://schemas.openxmlformats.org/officeDocument/2006/math">
                    <m:sSub>
                      <m:sSubPr>
                        <m:ctrlPr>
                          <a:rPr lang="uk-UA"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sub>
                    </m:sSub>
                  </m:oMath>
                </a14:m>
                <a:r>
                  <a:rPr lang="uk-UA" sz="1800" dirty="0" smtClean="0">
                    <a:latin typeface="Bad Script" panose="02000000000000000000" pitchFamily="2" charset="0"/>
                  </a:rPr>
                  <a:t>і </a:t>
                </a:r>
                <a14:m>
                  <m:oMath xmlns:m="http://schemas.openxmlformats.org/officeDocument/2006/math">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oMath>
                </a14:m>
                <a:r>
                  <a:rPr lang="uk-UA" sz="1800" dirty="0">
                    <a:latin typeface="Bad Script" panose="02000000000000000000" pitchFamily="2" charset="0"/>
                  </a:rPr>
                  <a:t>, тобто наскільки тісно пов’язані два набори</a:t>
                </a:r>
                <a:r>
                  <a:rPr lang="uk-UA" sz="1800" dirty="0" smtClean="0">
                    <a:latin typeface="Bad Script" panose="02000000000000000000" pitchFamily="2" charset="0"/>
                  </a:rPr>
                  <a:t>.</a:t>
                </a:r>
                <a:endParaRPr lang="en-US" sz="1800" dirty="0" smtClean="0">
                  <a:latin typeface="Bad Script" panose="02000000000000000000" pitchFamily="2" charset="0"/>
                </a:endParaRPr>
              </a:p>
              <a:p>
                <a:pPr marL="0" indent="457200" algn="just" defTabSz="457200">
                  <a:lnSpc>
                    <a:spcPct val="100000"/>
                  </a:lnSpc>
                  <a:spcBef>
                    <a:spcPts val="60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𝑙𝑖𝑓𝑡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𝑃</m:t>
                          </m:r>
                          <m:r>
                            <a:rPr lang="en-US" sz="1800" b="0" i="1" smtClean="0">
                              <a:latin typeface="Cambria Math" panose="02040503050406030204" pitchFamily="18" charset="0"/>
                            </a:rPr>
                            <m:t>(</m:t>
                          </m:r>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ea typeface="Cambria Math" panose="02040503050406030204" pitchFamily="18" charset="0"/>
                            </a:rPr>
                            <m:t>|</m:t>
                          </m:r>
                          <m:sSub>
                            <m:sSubPr>
                              <m:ctrlPr>
                                <a:rPr lang="uk-UA"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r>
                            <a:rPr lang="en-US" sz="1800" b="0" i="1" smtClean="0">
                              <a:latin typeface="Cambria Math" panose="02040503050406030204" pitchFamily="18" charset="0"/>
                            </a:rPr>
                            <m:t>)</m:t>
                          </m:r>
                        </m:den>
                      </m:f>
                      <m:r>
                        <a:rPr lang="en-US" sz="1800" b="0" i="1" smtClean="0">
                          <a:latin typeface="Cambria Math" panose="02040503050406030204" pitchFamily="18" charset="0"/>
                        </a:rPr>
                        <m:t>, </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𝑠</m:t>
                          </m:r>
                        </m:num>
                        <m:den>
                          <m:r>
                            <a:rPr lang="en-US" sz="1800" b="0" i="1" smtClean="0">
                              <a:latin typeface="Cambria Math" panose="02040503050406030204" pitchFamily="18" charset="0"/>
                            </a:rPr>
                            <m:t>𝑁</m:t>
                          </m:r>
                        </m:den>
                      </m:f>
                    </m:oMath>
                  </m:oMathPara>
                </a14:m>
                <a:endParaRPr lang="en-US" sz="1800" dirty="0" smtClean="0">
                  <a:latin typeface="Bad Script" panose="02000000000000000000" pitchFamily="2" charset="0"/>
                </a:endParaRPr>
              </a:p>
              <a:p>
                <a:pPr marL="0" indent="457200" algn="just" defTabSz="457200">
                  <a:lnSpc>
                    <a:spcPct val="100000"/>
                  </a:lnSpc>
                  <a:spcBef>
                    <a:spcPts val="600"/>
                  </a:spcBef>
                  <a:buNone/>
                </a:pPr>
                <a:r>
                  <a:rPr lang="en-US" sz="1800" dirty="0" smtClean="0">
                    <a:latin typeface="Bad Script" panose="02000000000000000000" pitchFamily="2" charset="0"/>
                  </a:rPr>
                  <a:t>Lift &gt;1</a:t>
                </a:r>
                <a:r>
                  <a:rPr lang="ru-RU" sz="1800" dirty="0" smtClean="0">
                    <a:latin typeface="Bad Script" panose="02000000000000000000" pitchFamily="2" charset="0"/>
                  </a:rPr>
                  <a:t>, </a:t>
                </a:r>
                <a:r>
                  <a:rPr lang="ru-RU" sz="1800" dirty="0">
                    <a:latin typeface="Bad Script" panose="02000000000000000000" pitchFamily="2" charset="0"/>
                  </a:rPr>
                  <a:t>то </a:t>
                </a:r>
                <a14:m>
                  <m:oMath xmlns:m="http://schemas.openxmlformats.org/officeDocument/2006/math">
                    <m:sSub>
                      <m:sSubPr>
                        <m:ctrlPr>
                          <a:rPr lang="uk-UA"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sub>
                    </m:sSub>
                  </m:oMath>
                </a14:m>
                <a:r>
                  <a:rPr lang="en-US" sz="1800" dirty="0" smtClean="0">
                    <a:latin typeface="Bad Script" panose="02000000000000000000" pitchFamily="2" charset="0"/>
                  </a:rPr>
                  <a:t> </a:t>
                </a:r>
                <a:r>
                  <a:rPr lang="ru-RU" sz="1800" dirty="0" smtClean="0">
                    <a:latin typeface="Bad Script" panose="02000000000000000000" pitchFamily="2" charset="0"/>
                  </a:rPr>
                  <a:t>і </a:t>
                </a:r>
                <a14:m>
                  <m:oMath xmlns:m="http://schemas.openxmlformats.org/officeDocument/2006/math">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oMath>
                </a14:m>
                <a:r>
                  <a:rPr lang="en-US" sz="1800" dirty="0" smtClean="0">
                    <a:latin typeface="Bad Script" panose="02000000000000000000" pitchFamily="2" charset="0"/>
                  </a:rPr>
                  <a:t>  </a:t>
                </a:r>
                <a:r>
                  <a:rPr lang="ru-RU" sz="1800" dirty="0" smtClean="0">
                    <a:latin typeface="Bad Script" panose="02000000000000000000" pitchFamily="2" charset="0"/>
                  </a:rPr>
                  <a:t>позитивно </a:t>
                </a:r>
                <a:r>
                  <a:rPr lang="ru-RU" sz="1800" dirty="0" err="1" smtClean="0">
                    <a:latin typeface="Bad Script" panose="02000000000000000000" pitchFamily="2" charset="0"/>
                  </a:rPr>
                  <a:t>корелюють</a:t>
                </a:r>
                <a:r>
                  <a:rPr lang="en-US" sz="1800" dirty="0" smtClean="0">
                    <a:latin typeface="Bad Script" panose="02000000000000000000" pitchFamily="2" charset="0"/>
                  </a:rPr>
                  <a:t>;</a:t>
                </a:r>
              </a:p>
              <a:p>
                <a:pPr marL="0" indent="457200" algn="just" defTabSz="457200">
                  <a:lnSpc>
                    <a:spcPct val="100000"/>
                  </a:lnSpc>
                  <a:spcBef>
                    <a:spcPts val="600"/>
                  </a:spcBef>
                  <a:buNone/>
                </a:pPr>
                <a:r>
                  <a:rPr lang="en-US" sz="1800" dirty="0" smtClean="0">
                    <a:latin typeface="Bad Script" panose="02000000000000000000" pitchFamily="2" charset="0"/>
                  </a:rPr>
                  <a:t>Lift &lt;1</a:t>
                </a:r>
                <a:r>
                  <a:rPr lang="ru-RU" sz="1800" dirty="0" smtClean="0">
                    <a:latin typeface="Bad Script" panose="02000000000000000000" pitchFamily="2" charset="0"/>
                  </a:rPr>
                  <a:t>, </a:t>
                </a:r>
                <a:r>
                  <a:rPr lang="ru-RU" sz="1800" dirty="0">
                    <a:latin typeface="Bad Script" panose="02000000000000000000" pitchFamily="2" charset="0"/>
                  </a:rPr>
                  <a:t>то </a:t>
                </a:r>
                <a14:m>
                  <m:oMath xmlns:m="http://schemas.openxmlformats.org/officeDocument/2006/math">
                    <m:sSub>
                      <m:sSubPr>
                        <m:ctrlPr>
                          <a:rPr lang="uk-UA"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sub>
                    </m:sSub>
                  </m:oMath>
                </a14:m>
                <a:r>
                  <a:rPr lang="en-US" sz="1800" dirty="0">
                    <a:latin typeface="Bad Script" panose="02000000000000000000" pitchFamily="2" charset="0"/>
                  </a:rPr>
                  <a:t> </a:t>
                </a:r>
                <a:r>
                  <a:rPr lang="ru-RU" sz="1800" dirty="0">
                    <a:latin typeface="Bad Script" panose="02000000000000000000" pitchFamily="2" charset="0"/>
                  </a:rPr>
                  <a:t>і </a:t>
                </a:r>
                <a14:m>
                  <m:oMath xmlns:m="http://schemas.openxmlformats.org/officeDocument/2006/math">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oMath>
                </a14:m>
                <a:r>
                  <a:rPr lang="ru-RU" sz="1800" dirty="0">
                    <a:latin typeface="Bad Script" panose="02000000000000000000" pitchFamily="2" charset="0"/>
                  </a:rPr>
                  <a:t> негативно </a:t>
                </a:r>
                <a:r>
                  <a:rPr lang="ru-RU" sz="1800" dirty="0" err="1" smtClean="0">
                    <a:latin typeface="Bad Script" panose="02000000000000000000" pitchFamily="2" charset="0"/>
                  </a:rPr>
                  <a:t>корелюють</a:t>
                </a:r>
                <a:r>
                  <a:rPr lang="en-US" sz="1800" dirty="0" smtClean="0">
                    <a:latin typeface="Bad Script" panose="02000000000000000000" pitchFamily="2" charset="0"/>
                  </a:rPr>
                  <a:t>;</a:t>
                </a:r>
              </a:p>
              <a:p>
                <a:pPr marL="0" indent="457200" algn="just" defTabSz="457200">
                  <a:lnSpc>
                    <a:spcPct val="100000"/>
                  </a:lnSpc>
                  <a:spcBef>
                    <a:spcPts val="600"/>
                  </a:spcBef>
                  <a:buNone/>
                </a:pPr>
                <a:r>
                  <a:rPr lang="en-US" sz="1800" dirty="0">
                    <a:latin typeface="Bad Script" panose="02000000000000000000" pitchFamily="2" charset="0"/>
                  </a:rPr>
                  <a:t>Lift </a:t>
                </a:r>
                <a:r>
                  <a:rPr lang="en-US" sz="1800" dirty="0" smtClean="0">
                    <a:latin typeface="Bad Script" panose="02000000000000000000" pitchFamily="2" charset="0"/>
                  </a:rPr>
                  <a:t>=1</a:t>
                </a:r>
                <a:r>
                  <a:rPr lang="ru-RU" sz="1800" dirty="0" smtClean="0">
                    <a:latin typeface="Bad Script" panose="02000000000000000000" pitchFamily="2" charset="0"/>
                  </a:rPr>
                  <a:t> </a:t>
                </a:r>
                <a:r>
                  <a:rPr lang="ru-RU" sz="1800" dirty="0">
                    <a:latin typeface="Bad Script" panose="02000000000000000000" pitchFamily="2" charset="0"/>
                  </a:rPr>
                  <a:t>, то </a:t>
                </a:r>
                <a14:m>
                  <m:oMath xmlns:m="http://schemas.openxmlformats.org/officeDocument/2006/math">
                    <m:sSub>
                      <m:sSubPr>
                        <m:ctrlPr>
                          <a:rPr lang="uk-UA"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m:t>
                        </m:r>
                      </m:sub>
                    </m:sSub>
                  </m:oMath>
                </a14:m>
                <a:r>
                  <a:rPr lang="en-US" sz="1800" dirty="0">
                    <a:latin typeface="Bad Script" panose="02000000000000000000" pitchFamily="2" charset="0"/>
                  </a:rPr>
                  <a:t> </a:t>
                </a:r>
                <a:r>
                  <a:rPr lang="ru-RU" sz="1800" dirty="0">
                    <a:latin typeface="Bad Script" panose="02000000000000000000" pitchFamily="2" charset="0"/>
                  </a:rPr>
                  <a:t>і </a:t>
                </a:r>
                <a14:m>
                  <m:oMath xmlns:m="http://schemas.openxmlformats.org/officeDocument/2006/math">
                    <m:sSub>
                      <m:sSubPr>
                        <m:ctrlPr>
                          <a:rPr lang="uk-UA"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𝑗</m:t>
                        </m:r>
                      </m:sub>
                    </m:sSub>
                  </m:oMath>
                </a14:m>
                <a:r>
                  <a:rPr lang="ru-RU" sz="1800" dirty="0">
                    <a:latin typeface="Bad Script" panose="02000000000000000000" pitchFamily="2" charset="0"/>
                  </a:rPr>
                  <a:t> </a:t>
                </a:r>
                <a:r>
                  <a:rPr lang="ru-RU" sz="1800" dirty="0" err="1">
                    <a:latin typeface="Bad Script" panose="02000000000000000000" pitchFamily="2" charset="0"/>
                  </a:rPr>
                  <a:t>незалежні</a:t>
                </a:r>
                <a:r>
                  <a:rPr lang="ru-RU" sz="1800" dirty="0">
                    <a:latin typeface="Bad Script" panose="02000000000000000000" pitchFamily="2" charset="0"/>
                  </a:rPr>
                  <a:t>.</a:t>
                </a:r>
                <a:endParaRPr lang="uk-UA" sz="1800" dirty="0">
                  <a:latin typeface="Bad Script" panose="02000000000000000000" pitchFamily="2" charset="0"/>
                </a:endParaRPr>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1069848" y="2194560"/>
                <a:ext cx="4754880" cy="3242106"/>
              </a:xfrm>
              <a:blipFill>
                <a:blip r:embed="rId2"/>
                <a:stretch>
                  <a:fillRect l="-1154" t="-940" r="-1026" b="-2820"/>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graphicFrame>
            <p:nvGraphicFramePr>
              <p:cNvPr id="5" name="Объект 4"/>
              <p:cNvGraphicFramePr>
                <a:graphicFrameLocks noGrp="1"/>
              </p:cNvGraphicFramePr>
              <p:nvPr>
                <p:ph sz="half" idx="2"/>
                <p:extLst/>
              </p:nvPr>
            </p:nvGraphicFramePr>
            <p:xfrm>
              <a:off x="6429602" y="1606097"/>
              <a:ext cx="4823116" cy="1483360"/>
            </p:xfrm>
            <a:graphic>
              <a:graphicData uri="http://schemas.openxmlformats.org/drawingml/2006/table">
                <a:tbl>
                  <a:tblPr firstRow="1" bandRow="1">
                    <a:tableStyleId>{5C22544A-7EE6-4342-B048-85BDC9FD1C3A}</a:tableStyleId>
                  </a:tblPr>
                  <a:tblGrid>
                    <a:gridCol w="1205779">
                      <a:extLst>
                        <a:ext uri="{9D8B030D-6E8A-4147-A177-3AD203B41FA5}">
                          <a16:colId xmlns:a16="http://schemas.microsoft.com/office/drawing/2014/main" val="2346597534"/>
                        </a:ext>
                      </a:extLst>
                    </a:gridCol>
                    <a:gridCol w="1205779">
                      <a:extLst>
                        <a:ext uri="{9D8B030D-6E8A-4147-A177-3AD203B41FA5}">
                          <a16:colId xmlns:a16="http://schemas.microsoft.com/office/drawing/2014/main" val="1305366980"/>
                        </a:ext>
                      </a:extLst>
                    </a:gridCol>
                    <a:gridCol w="1477793">
                      <a:extLst>
                        <a:ext uri="{9D8B030D-6E8A-4147-A177-3AD203B41FA5}">
                          <a16:colId xmlns:a16="http://schemas.microsoft.com/office/drawing/2014/main" val="3742043011"/>
                        </a:ext>
                      </a:extLst>
                    </a:gridCol>
                    <a:gridCol w="933765">
                      <a:extLst>
                        <a:ext uri="{9D8B030D-6E8A-4147-A177-3AD203B41FA5}">
                          <a16:colId xmlns:a16="http://schemas.microsoft.com/office/drawing/2014/main" val="3802003332"/>
                        </a:ext>
                      </a:extLst>
                    </a:gridCol>
                  </a:tblGrid>
                  <a:tr h="370840">
                    <a:tc>
                      <a:txBody>
                        <a:bodyPr/>
                        <a:lstStyle/>
                        <a:p>
                          <a:endParaRPr lang="uk-UA"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Молоко</m:t>
                                    </m:r>
                                  </m:e>
                                </m:d>
                              </m:oMath>
                            </m:oMathPara>
                          </a14:m>
                          <a:endParaRPr lang="uk-UA"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Не Молоко</m:t>
                                    </m:r>
                                  </m:e>
                                </m:d>
                              </m:oMath>
                            </m:oMathPara>
                          </a14:m>
                          <a:endParaRPr lang="uk-UA" dirty="0"/>
                        </a:p>
                      </a:txBody>
                      <a:tcPr/>
                    </a:tc>
                    <a:tc>
                      <a:txBody>
                        <a:bodyPr/>
                        <a:lstStyle/>
                        <a:p>
                          <a:r>
                            <a:rPr lang="uk-UA" dirty="0" smtClean="0"/>
                            <a:t>Разом</a:t>
                          </a:r>
                          <a:endParaRPr lang="uk-UA" dirty="0"/>
                        </a:p>
                      </a:txBody>
                      <a:tcPr/>
                    </a:tc>
                    <a:extLst>
                      <a:ext uri="{0D108BD9-81ED-4DB2-BD59-A6C34878D82A}">
                        <a16:rowId xmlns:a16="http://schemas.microsoft.com/office/drawing/2014/main" val="3232599464"/>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Хліб</m:t>
                                    </m:r>
                                  </m:e>
                                </m:d>
                              </m:oMath>
                            </m:oMathPara>
                          </a14:m>
                          <a:endParaRPr lang="uk-UA" dirty="0"/>
                        </a:p>
                      </a:txBody>
                      <a:tcPr/>
                    </a:tc>
                    <a:tc>
                      <a:txBody>
                        <a:bodyPr/>
                        <a:lstStyle/>
                        <a:p>
                          <a:pPr algn="ctr"/>
                          <a:r>
                            <a:rPr lang="uk-UA" dirty="0" smtClean="0"/>
                            <a:t>4</a:t>
                          </a:r>
                          <a:endParaRPr lang="uk-UA" dirty="0"/>
                        </a:p>
                      </a:txBody>
                      <a:tcPr/>
                    </a:tc>
                    <a:tc>
                      <a:txBody>
                        <a:bodyPr/>
                        <a:lstStyle/>
                        <a:p>
                          <a:pPr algn="ctr"/>
                          <a:r>
                            <a:rPr lang="uk-UA" dirty="0" smtClean="0"/>
                            <a:t>0</a:t>
                          </a:r>
                          <a:endParaRPr lang="uk-UA" dirty="0"/>
                        </a:p>
                      </a:txBody>
                      <a:tcPr/>
                    </a:tc>
                    <a:tc>
                      <a:txBody>
                        <a:bodyPr/>
                        <a:lstStyle/>
                        <a:p>
                          <a:pPr algn="ctr"/>
                          <a:r>
                            <a:rPr lang="uk-UA" dirty="0" smtClean="0"/>
                            <a:t>4</a:t>
                          </a:r>
                          <a:endParaRPr lang="uk-UA" dirty="0"/>
                        </a:p>
                      </a:txBody>
                      <a:tcPr/>
                    </a:tc>
                    <a:extLst>
                      <a:ext uri="{0D108BD9-81ED-4DB2-BD59-A6C34878D82A}">
                        <a16:rowId xmlns:a16="http://schemas.microsoft.com/office/drawing/2014/main" val="1704372125"/>
                      </a:ext>
                    </a:extLst>
                  </a:tr>
                  <a:tr h="370840">
                    <a:tc>
                      <a:txBody>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Не Хліб</m:t>
                                    </m:r>
                                  </m:e>
                                </m:d>
                              </m:oMath>
                            </m:oMathPara>
                          </a14:m>
                          <a:endParaRPr lang="uk-UA" dirty="0"/>
                        </a:p>
                      </a:txBody>
                      <a:tcPr/>
                    </a:tc>
                    <a:tc>
                      <a:txBody>
                        <a:bodyPr/>
                        <a:lstStyle/>
                        <a:p>
                          <a:pPr algn="ctr"/>
                          <a:r>
                            <a:rPr lang="uk-UA" dirty="0" smtClean="0"/>
                            <a:t>0</a:t>
                          </a:r>
                          <a:endParaRPr lang="uk-UA" dirty="0"/>
                        </a:p>
                      </a:txBody>
                      <a:tcPr/>
                    </a:tc>
                    <a:tc>
                      <a:txBody>
                        <a:bodyPr/>
                        <a:lstStyle/>
                        <a:p>
                          <a:pPr algn="ctr"/>
                          <a:r>
                            <a:rPr lang="uk-UA" dirty="0" smtClean="0"/>
                            <a:t>1</a:t>
                          </a:r>
                          <a:endParaRPr lang="uk-UA" dirty="0"/>
                        </a:p>
                      </a:txBody>
                      <a:tcPr/>
                    </a:tc>
                    <a:tc>
                      <a:txBody>
                        <a:bodyPr/>
                        <a:lstStyle/>
                        <a:p>
                          <a:pPr algn="ctr"/>
                          <a:r>
                            <a:rPr lang="uk-UA" dirty="0" smtClean="0"/>
                            <a:t>1</a:t>
                          </a:r>
                          <a:endParaRPr lang="uk-UA" dirty="0"/>
                        </a:p>
                      </a:txBody>
                      <a:tcPr/>
                    </a:tc>
                    <a:extLst>
                      <a:ext uri="{0D108BD9-81ED-4DB2-BD59-A6C34878D82A}">
                        <a16:rowId xmlns:a16="http://schemas.microsoft.com/office/drawing/2014/main" val="795852687"/>
                      </a:ext>
                    </a:extLst>
                  </a:tr>
                  <a:tr h="370840">
                    <a:tc>
                      <a:txBody>
                        <a:bodyPr/>
                        <a:lstStyle/>
                        <a:p>
                          <a:r>
                            <a:rPr lang="uk-UA" dirty="0" smtClean="0"/>
                            <a:t>Разом</a:t>
                          </a:r>
                          <a:endParaRPr lang="uk-UA" dirty="0"/>
                        </a:p>
                      </a:txBody>
                      <a:tcPr/>
                    </a:tc>
                    <a:tc>
                      <a:txBody>
                        <a:bodyPr/>
                        <a:lstStyle/>
                        <a:p>
                          <a:pPr algn="ctr"/>
                          <a:r>
                            <a:rPr lang="uk-UA" dirty="0" smtClean="0"/>
                            <a:t>4</a:t>
                          </a:r>
                          <a:endParaRPr lang="uk-UA" dirty="0"/>
                        </a:p>
                      </a:txBody>
                      <a:tcPr/>
                    </a:tc>
                    <a:tc>
                      <a:txBody>
                        <a:bodyPr/>
                        <a:lstStyle/>
                        <a:p>
                          <a:pPr algn="ctr"/>
                          <a:r>
                            <a:rPr lang="uk-UA" dirty="0" smtClean="0"/>
                            <a:t>1</a:t>
                          </a:r>
                          <a:endParaRPr lang="uk-UA" dirty="0"/>
                        </a:p>
                      </a:txBody>
                      <a:tcPr/>
                    </a:tc>
                    <a:tc>
                      <a:txBody>
                        <a:bodyPr/>
                        <a:lstStyle/>
                        <a:p>
                          <a:pPr algn="ctr"/>
                          <a:r>
                            <a:rPr lang="uk-UA" dirty="0" smtClean="0"/>
                            <a:t>5</a:t>
                          </a:r>
                          <a:endParaRPr lang="uk-UA" dirty="0"/>
                        </a:p>
                      </a:txBody>
                      <a:tcPr/>
                    </a:tc>
                    <a:extLst>
                      <a:ext uri="{0D108BD9-81ED-4DB2-BD59-A6C34878D82A}">
                        <a16:rowId xmlns:a16="http://schemas.microsoft.com/office/drawing/2014/main" val="3463577596"/>
                      </a:ext>
                    </a:extLst>
                  </a:tr>
                </a:tbl>
              </a:graphicData>
            </a:graphic>
          </p:graphicFrame>
        </mc:Choice>
        <mc:Fallback xmlns="">
          <p:graphicFrame>
            <p:nvGraphicFramePr>
              <p:cNvPr id="5" name="Объект 4"/>
              <p:cNvGraphicFramePr>
                <a:graphicFrameLocks noGrp="1"/>
              </p:cNvGraphicFramePr>
              <p:nvPr>
                <p:ph sz="half" idx="2"/>
                <p:extLst>
                  <p:ext uri="{D42A27DB-BD31-4B8C-83A1-F6EECF244321}">
                    <p14:modId xmlns:p14="http://schemas.microsoft.com/office/powerpoint/2010/main" val="3782655224"/>
                  </p:ext>
                </p:extLst>
              </p:nvPr>
            </p:nvGraphicFramePr>
            <p:xfrm>
              <a:off x="6429602" y="1606097"/>
              <a:ext cx="4823116" cy="1483360"/>
            </p:xfrm>
            <a:graphic>
              <a:graphicData uri="http://schemas.openxmlformats.org/drawingml/2006/table">
                <a:tbl>
                  <a:tblPr firstRow="1" bandRow="1">
                    <a:tableStyleId>{5C22544A-7EE6-4342-B048-85BDC9FD1C3A}</a:tableStyleId>
                  </a:tblPr>
                  <a:tblGrid>
                    <a:gridCol w="1205779">
                      <a:extLst>
                        <a:ext uri="{9D8B030D-6E8A-4147-A177-3AD203B41FA5}">
                          <a16:colId xmlns:a16="http://schemas.microsoft.com/office/drawing/2014/main" val="2346597534"/>
                        </a:ext>
                      </a:extLst>
                    </a:gridCol>
                    <a:gridCol w="1205779">
                      <a:extLst>
                        <a:ext uri="{9D8B030D-6E8A-4147-A177-3AD203B41FA5}">
                          <a16:colId xmlns:a16="http://schemas.microsoft.com/office/drawing/2014/main" val="1305366980"/>
                        </a:ext>
                      </a:extLst>
                    </a:gridCol>
                    <a:gridCol w="1477793">
                      <a:extLst>
                        <a:ext uri="{9D8B030D-6E8A-4147-A177-3AD203B41FA5}">
                          <a16:colId xmlns:a16="http://schemas.microsoft.com/office/drawing/2014/main" val="3742043011"/>
                        </a:ext>
                      </a:extLst>
                    </a:gridCol>
                    <a:gridCol w="933765">
                      <a:extLst>
                        <a:ext uri="{9D8B030D-6E8A-4147-A177-3AD203B41FA5}">
                          <a16:colId xmlns:a16="http://schemas.microsoft.com/office/drawing/2014/main" val="3802003332"/>
                        </a:ext>
                      </a:extLst>
                    </a:gridCol>
                  </a:tblGrid>
                  <a:tr h="370840">
                    <a:tc>
                      <a:txBody>
                        <a:bodyPr/>
                        <a:lstStyle/>
                        <a:p>
                          <a:endParaRPr lang="uk-UA" dirty="0"/>
                        </a:p>
                      </a:txBody>
                      <a:tcPr/>
                    </a:tc>
                    <a:tc>
                      <a:txBody>
                        <a:bodyPr/>
                        <a:lstStyle/>
                        <a:p>
                          <a:endParaRPr lang="uk-UA"/>
                        </a:p>
                      </a:txBody>
                      <a:tcPr>
                        <a:blipFill>
                          <a:blip r:embed="rId3"/>
                          <a:stretch>
                            <a:fillRect l="-100505" t="-9836" r="-202525" b="-322951"/>
                          </a:stretch>
                        </a:blipFill>
                      </a:tcPr>
                    </a:tc>
                    <a:tc>
                      <a:txBody>
                        <a:bodyPr/>
                        <a:lstStyle/>
                        <a:p>
                          <a:endParaRPr lang="uk-UA"/>
                        </a:p>
                      </a:txBody>
                      <a:tcPr>
                        <a:blipFill>
                          <a:blip r:embed="rId3"/>
                          <a:stretch>
                            <a:fillRect l="-163374" t="-9836" r="-65021" b="-322951"/>
                          </a:stretch>
                        </a:blipFill>
                      </a:tcPr>
                    </a:tc>
                    <a:tc>
                      <a:txBody>
                        <a:bodyPr/>
                        <a:lstStyle/>
                        <a:p>
                          <a:r>
                            <a:rPr lang="uk-UA" dirty="0" smtClean="0"/>
                            <a:t>Разом</a:t>
                          </a:r>
                          <a:endParaRPr lang="uk-UA" dirty="0"/>
                        </a:p>
                      </a:txBody>
                      <a:tcPr/>
                    </a:tc>
                    <a:extLst>
                      <a:ext uri="{0D108BD9-81ED-4DB2-BD59-A6C34878D82A}">
                        <a16:rowId xmlns:a16="http://schemas.microsoft.com/office/drawing/2014/main" val="3232599464"/>
                      </a:ext>
                    </a:extLst>
                  </a:tr>
                  <a:tr h="370840">
                    <a:tc>
                      <a:txBody>
                        <a:bodyPr/>
                        <a:lstStyle/>
                        <a:p>
                          <a:endParaRPr lang="uk-UA"/>
                        </a:p>
                      </a:txBody>
                      <a:tcPr>
                        <a:blipFill>
                          <a:blip r:embed="rId3"/>
                          <a:stretch>
                            <a:fillRect l="-505" t="-109836" r="-302525" b="-222951"/>
                          </a:stretch>
                        </a:blipFill>
                      </a:tcPr>
                    </a:tc>
                    <a:tc>
                      <a:txBody>
                        <a:bodyPr/>
                        <a:lstStyle/>
                        <a:p>
                          <a:pPr algn="ctr"/>
                          <a:r>
                            <a:rPr lang="uk-UA" dirty="0" smtClean="0"/>
                            <a:t>4</a:t>
                          </a:r>
                          <a:endParaRPr lang="uk-UA" dirty="0"/>
                        </a:p>
                      </a:txBody>
                      <a:tcPr/>
                    </a:tc>
                    <a:tc>
                      <a:txBody>
                        <a:bodyPr/>
                        <a:lstStyle/>
                        <a:p>
                          <a:pPr algn="ctr"/>
                          <a:r>
                            <a:rPr lang="uk-UA" dirty="0" smtClean="0"/>
                            <a:t>0</a:t>
                          </a:r>
                          <a:endParaRPr lang="uk-UA" dirty="0"/>
                        </a:p>
                      </a:txBody>
                      <a:tcPr/>
                    </a:tc>
                    <a:tc>
                      <a:txBody>
                        <a:bodyPr/>
                        <a:lstStyle/>
                        <a:p>
                          <a:pPr algn="ctr"/>
                          <a:r>
                            <a:rPr lang="uk-UA" dirty="0" smtClean="0"/>
                            <a:t>4</a:t>
                          </a:r>
                          <a:endParaRPr lang="uk-UA" dirty="0"/>
                        </a:p>
                      </a:txBody>
                      <a:tcPr/>
                    </a:tc>
                    <a:extLst>
                      <a:ext uri="{0D108BD9-81ED-4DB2-BD59-A6C34878D82A}">
                        <a16:rowId xmlns:a16="http://schemas.microsoft.com/office/drawing/2014/main" val="1704372125"/>
                      </a:ext>
                    </a:extLst>
                  </a:tr>
                  <a:tr h="370840">
                    <a:tc>
                      <a:txBody>
                        <a:bodyPr/>
                        <a:lstStyle/>
                        <a:p>
                          <a:endParaRPr lang="uk-UA"/>
                        </a:p>
                      </a:txBody>
                      <a:tcPr>
                        <a:blipFill>
                          <a:blip r:embed="rId3"/>
                          <a:stretch>
                            <a:fillRect l="-505" t="-209836" r="-302525" b="-122951"/>
                          </a:stretch>
                        </a:blipFill>
                      </a:tcPr>
                    </a:tc>
                    <a:tc>
                      <a:txBody>
                        <a:bodyPr/>
                        <a:lstStyle/>
                        <a:p>
                          <a:pPr algn="ctr"/>
                          <a:r>
                            <a:rPr lang="uk-UA" dirty="0" smtClean="0"/>
                            <a:t>0</a:t>
                          </a:r>
                          <a:endParaRPr lang="uk-UA" dirty="0"/>
                        </a:p>
                      </a:txBody>
                      <a:tcPr/>
                    </a:tc>
                    <a:tc>
                      <a:txBody>
                        <a:bodyPr/>
                        <a:lstStyle/>
                        <a:p>
                          <a:pPr algn="ctr"/>
                          <a:r>
                            <a:rPr lang="uk-UA" dirty="0" smtClean="0"/>
                            <a:t>1</a:t>
                          </a:r>
                          <a:endParaRPr lang="uk-UA" dirty="0"/>
                        </a:p>
                      </a:txBody>
                      <a:tcPr/>
                    </a:tc>
                    <a:tc>
                      <a:txBody>
                        <a:bodyPr/>
                        <a:lstStyle/>
                        <a:p>
                          <a:pPr algn="ctr"/>
                          <a:r>
                            <a:rPr lang="uk-UA" dirty="0" smtClean="0"/>
                            <a:t>1</a:t>
                          </a:r>
                          <a:endParaRPr lang="uk-UA" dirty="0"/>
                        </a:p>
                      </a:txBody>
                      <a:tcPr/>
                    </a:tc>
                    <a:extLst>
                      <a:ext uri="{0D108BD9-81ED-4DB2-BD59-A6C34878D82A}">
                        <a16:rowId xmlns:a16="http://schemas.microsoft.com/office/drawing/2014/main" val="795852687"/>
                      </a:ext>
                    </a:extLst>
                  </a:tr>
                  <a:tr h="370840">
                    <a:tc>
                      <a:txBody>
                        <a:bodyPr/>
                        <a:lstStyle/>
                        <a:p>
                          <a:r>
                            <a:rPr lang="uk-UA" dirty="0" smtClean="0"/>
                            <a:t>Разом</a:t>
                          </a:r>
                          <a:endParaRPr lang="uk-UA" dirty="0"/>
                        </a:p>
                      </a:txBody>
                      <a:tcPr/>
                    </a:tc>
                    <a:tc>
                      <a:txBody>
                        <a:bodyPr/>
                        <a:lstStyle/>
                        <a:p>
                          <a:pPr algn="ctr"/>
                          <a:r>
                            <a:rPr lang="uk-UA" dirty="0" smtClean="0"/>
                            <a:t>4</a:t>
                          </a:r>
                          <a:endParaRPr lang="uk-UA" dirty="0"/>
                        </a:p>
                      </a:txBody>
                      <a:tcPr/>
                    </a:tc>
                    <a:tc>
                      <a:txBody>
                        <a:bodyPr/>
                        <a:lstStyle/>
                        <a:p>
                          <a:pPr algn="ctr"/>
                          <a:r>
                            <a:rPr lang="uk-UA" dirty="0" smtClean="0"/>
                            <a:t>1</a:t>
                          </a:r>
                          <a:endParaRPr lang="uk-UA" dirty="0"/>
                        </a:p>
                      </a:txBody>
                      <a:tcPr/>
                    </a:tc>
                    <a:tc>
                      <a:txBody>
                        <a:bodyPr/>
                        <a:lstStyle/>
                        <a:p>
                          <a:pPr algn="ctr"/>
                          <a:r>
                            <a:rPr lang="uk-UA" dirty="0" smtClean="0"/>
                            <a:t>5</a:t>
                          </a:r>
                          <a:endParaRPr lang="uk-UA" dirty="0"/>
                        </a:p>
                      </a:txBody>
                      <a:tcPr/>
                    </a:tc>
                    <a:extLst>
                      <a:ext uri="{0D108BD9-81ED-4DB2-BD59-A6C34878D82A}">
                        <a16:rowId xmlns:a16="http://schemas.microsoft.com/office/drawing/2014/main" val="34635775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6918649" y="3677113"/>
                <a:ext cx="2996268" cy="103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uk-UA"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uk-UA" b="0" i="1" smtClean="0">
                              <a:latin typeface="Cambria Math" panose="02040503050406030204" pitchFamily="18" charset="0"/>
                            </a:rPr>
                            <m:t>Молоко</m:t>
                          </m:r>
                        </m:e>
                        <m:e>
                          <m:r>
                            <a:rPr lang="uk-UA" b="0" i="1" smtClean="0">
                              <a:latin typeface="Cambria Math" panose="02040503050406030204" pitchFamily="18" charset="0"/>
                            </a:rPr>
                            <m:t>Хліб</m:t>
                          </m:r>
                        </m:e>
                      </m:d>
                      <m:r>
                        <a:rPr lang="uk-UA" b="0" i="1" smtClean="0">
                          <a:latin typeface="Cambria Math" panose="02040503050406030204" pitchFamily="18" charset="0"/>
                        </a:rPr>
                        <m:t>=</m:t>
                      </m:r>
                      <m:f>
                        <m:fPr>
                          <m:ctrlPr>
                            <a:rPr lang="uk-UA" b="0" i="1" smtClean="0">
                              <a:latin typeface="Cambria Math" panose="02040503050406030204" pitchFamily="18" charset="0"/>
                            </a:rPr>
                          </m:ctrlPr>
                        </m:fPr>
                        <m:num>
                          <m:r>
                            <a:rPr lang="uk-UA" b="0" i="1" smtClean="0">
                              <a:latin typeface="Cambria Math" panose="02040503050406030204" pitchFamily="18" charset="0"/>
                            </a:rPr>
                            <m:t>4</m:t>
                          </m:r>
                        </m:num>
                        <m:den>
                          <m:r>
                            <a:rPr lang="uk-UA" b="0" i="1" smtClean="0">
                              <a:latin typeface="Cambria Math" panose="02040503050406030204" pitchFamily="18" charset="0"/>
                            </a:rPr>
                            <m:t>4</m:t>
                          </m:r>
                        </m:den>
                      </m:f>
                      <m:r>
                        <a:rPr lang="uk-UA" b="0" i="1" smtClean="0">
                          <a:latin typeface="Cambria Math" panose="02040503050406030204" pitchFamily="18" charset="0"/>
                        </a:rPr>
                        <m:t>=1</m:t>
                      </m:r>
                    </m:oMath>
                  </m:oMathPara>
                </a14:m>
                <a:endParaRPr lang="uk-UA"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uk-UA" b="0" i="1" smtClean="0">
                              <a:latin typeface="Cambria Math" panose="02040503050406030204" pitchFamily="18" charset="0"/>
                            </a:rPr>
                            <m:t>Молоко</m:t>
                          </m:r>
                        </m:e>
                      </m:d>
                      <m:r>
                        <a:rPr lang="uk-UA" b="0" i="1" smtClean="0">
                          <a:latin typeface="Cambria Math" panose="02040503050406030204" pitchFamily="18" charset="0"/>
                        </a:rPr>
                        <m:t>=</m:t>
                      </m:r>
                      <m:f>
                        <m:fPr>
                          <m:ctrlPr>
                            <a:rPr lang="uk-UA" b="0" i="1" smtClean="0">
                              <a:latin typeface="Cambria Math" panose="02040503050406030204" pitchFamily="18" charset="0"/>
                            </a:rPr>
                          </m:ctrlPr>
                        </m:fPr>
                        <m:num>
                          <m:r>
                            <a:rPr lang="uk-UA" b="0" i="1" smtClean="0">
                              <a:latin typeface="Cambria Math" panose="02040503050406030204" pitchFamily="18" charset="0"/>
                            </a:rPr>
                            <m:t>4</m:t>
                          </m:r>
                        </m:num>
                        <m:den>
                          <m:r>
                            <a:rPr lang="uk-UA" b="0" i="1" smtClean="0">
                              <a:latin typeface="Cambria Math" panose="02040503050406030204" pitchFamily="18" charset="0"/>
                            </a:rPr>
                            <m:t>5</m:t>
                          </m:r>
                        </m:den>
                      </m:f>
                      <m:r>
                        <a:rPr lang="uk-UA" b="0" i="1" smtClean="0">
                          <a:latin typeface="Cambria Math" panose="02040503050406030204" pitchFamily="18" charset="0"/>
                        </a:rPr>
                        <m:t>=0.8</m:t>
                      </m:r>
                    </m:oMath>
                  </m:oMathPara>
                </a14:m>
                <a:endParaRPr lang="uk-UA" dirty="0"/>
              </a:p>
            </p:txBody>
          </p:sp>
        </mc:Choice>
        <mc:Fallback xmlns="">
          <p:sp>
            <p:nvSpPr>
              <p:cNvPr id="6" name="TextBox 5"/>
              <p:cNvSpPr txBox="1">
                <a:spLocks noRot="1" noChangeAspect="1" noMove="1" noResize="1" noEditPoints="1" noAdjustHandles="1" noChangeArrowheads="1" noChangeShapeType="1" noTextEdit="1"/>
              </p:cNvSpPr>
              <p:nvPr/>
            </p:nvSpPr>
            <p:spPr>
              <a:xfrm>
                <a:off x="6918649" y="3677113"/>
                <a:ext cx="2996268" cy="1037015"/>
              </a:xfrm>
              <a:prstGeom prst="rect">
                <a:avLst/>
              </a:prstGeom>
              <a:blipFill>
                <a:blip r:embed="rId4"/>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8" name="Прямоугольник 7"/>
              <p:cNvSpPr/>
              <p:nvPr/>
            </p:nvSpPr>
            <p:spPr>
              <a:xfrm>
                <a:off x="7326548" y="3409875"/>
                <a:ext cx="21804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Хліб</m:t>
                          </m:r>
                        </m:e>
                      </m:d>
                      <m:r>
                        <a:rPr lang="uk-UA" i="1" smtClean="0">
                          <a:latin typeface="Cambria Math" panose="02040503050406030204" pitchFamily="18" charset="0"/>
                          <a:ea typeface="Cambria Math" panose="02040503050406030204" pitchFamily="18" charset="0"/>
                        </a:rPr>
                        <m:t>⇒</m:t>
                      </m:r>
                      <m:d>
                        <m:dPr>
                          <m:begChr m:val="{"/>
                          <m:endChr m:val="}"/>
                          <m:ctrlPr>
                            <a:rPr lang="uk-UA" i="1" smtClean="0">
                              <a:latin typeface="Cambria Math" panose="02040503050406030204" pitchFamily="18" charset="0"/>
                              <a:ea typeface="Cambria Math" panose="02040503050406030204" pitchFamily="18" charset="0"/>
                            </a:rPr>
                          </m:ctrlPr>
                        </m:dPr>
                        <m:e>
                          <m:r>
                            <a:rPr lang="uk-UA" b="0" i="1" smtClean="0">
                              <a:latin typeface="Cambria Math" panose="02040503050406030204" pitchFamily="18" charset="0"/>
                              <a:ea typeface="Cambria Math" panose="02040503050406030204" pitchFamily="18" charset="0"/>
                            </a:rPr>
                            <m:t>Молоко</m:t>
                          </m:r>
                        </m:e>
                      </m:d>
                    </m:oMath>
                  </m:oMathPara>
                </a14:m>
                <a:endParaRPr lang="uk-UA" dirty="0"/>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7326548" y="3409875"/>
                <a:ext cx="2180469" cy="369332"/>
              </a:xfrm>
              <a:prstGeom prst="rect">
                <a:avLst/>
              </a:prstGeom>
              <a:blipFill>
                <a:blip r:embed="rId5"/>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7326548" y="5464383"/>
                <a:ext cx="2502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uk-UA" i="1" smtClean="0">
                              <a:latin typeface="Cambria Math" panose="02040503050406030204" pitchFamily="18" charset="0"/>
                            </a:rPr>
                          </m:ctrlPr>
                        </m:dPr>
                        <m:e>
                          <m:r>
                            <a:rPr lang="uk-UA" b="0" i="1" smtClean="0">
                              <a:latin typeface="Cambria Math" panose="02040503050406030204" pitchFamily="18" charset="0"/>
                            </a:rPr>
                            <m:t>Не Хліб</m:t>
                          </m:r>
                        </m:e>
                      </m:d>
                      <m:r>
                        <a:rPr lang="uk-UA" i="1" smtClean="0">
                          <a:latin typeface="Cambria Math" panose="02040503050406030204" pitchFamily="18" charset="0"/>
                          <a:ea typeface="Cambria Math" panose="02040503050406030204" pitchFamily="18" charset="0"/>
                        </a:rPr>
                        <m:t>⇒</m:t>
                      </m:r>
                      <m:d>
                        <m:dPr>
                          <m:begChr m:val="{"/>
                          <m:endChr m:val="}"/>
                          <m:ctrlPr>
                            <a:rPr lang="uk-UA" i="1" smtClean="0">
                              <a:latin typeface="Cambria Math" panose="02040503050406030204" pitchFamily="18" charset="0"/>
                              <a:ea typeface="Cambria Math" panose="02040503050406030204" pitchFamily="18" charset="0"/>
                            </a:rPr>
                          </m:ctrlPr>
                        </m:dPr>
                        <m:e>
                          <m:r>
                            <a:rPr lang="uk-UA" b="0" i="1" smtClean="0">
                              <a:latin typeface="Cambria Math" panose="02040503050406030204" pitchFamily="18" charset="0"/>
                              <a:ea typeface="Cambria Math" panose="02040503050406030204" pitchFamily="18" charset="0"/>
                            </a:rPr>
                            <m:t>Молоко</m:t>
                          </m:r>
                        </m:e>
                      </m:d>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7326548" y="5464383"/>
                <a:ext cx="2502673" cy="369332"/>
              </a:xfrm>
              <a:prstGeom prst="rect">
                <a:avLst/>
              </a:prstGeom>
              <a:blipFill>
                <a:blip r:embed="rId6"/>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0" name="Прямоугольник 9"/>
              <p:cNvSpPr/>
              <p:nvPr/>
            </p:nvSpPr>
            <p:spPr>
              <a:xfrm>
                <a:off x="6995196" y="5744140"/>
                <a:ext cx="3523978"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uk-UA"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uk-UA" i="1">
                              <a:latin typeface="Cambria Math" panose="02040503050406030204" pitchFamily="18" charset="0"/>
                            </a:rPr>
                            <m:t>Молоко</m:t>
                          </m:r>
                        </m:e>
                        <m:e>
                          <m:r>
                            <a:rPr lang="uk-UA" b="0" i="1" smtClean="0">
                              <a:latin typeface="Cambria Math" panose="02040503050406030204" pitchFamily="18" charset="0"/>
                            </a:rPr>
                            <m:t>НЕ </m:t>
                          </m:r>
                          <m:r>
                            <a:rPr lang="uk-UA" i="1">
                              <a:latin typeface="Cambria Math" panose="02040503050406030204" pitchFamily="18" charset="0"/>
                            </a:rPr>
                            <m:t>Хліб</m:t>
                          </m:r>
                        </m:e>
                      </m:d>
                      <m:r>
                        <a:rPr lang="uk-UA" i="1">
                          <a:latin typeface="Cambria Math" panose="02040503050406030204" pitchFamily="18" charset="0"/>
                        </a:rPr>
                        <m:t>=</m:t>
                      </m:r>
                      <m:f>
                        <m:fPr>
                          <m:ctrlPr>
                            <a:rPr lang="uk-UA" i="1">
                              <a:latin typeface="Cambria Math" panose="02040503050406030204" pitchFamily="18" charset="0"/>
                            </a:rPr>
                          </m:ctrlPr>
                        </m:fPr>
                        <m:num>
                          <m:r>
                            <a:rPr lang="uk-UA" b="0" i="1" smtClean="0">
                              <a:latin typeface="Cambria Math" panose="02040503050406030204" pitchFamily="18" charset="0"/>
                            </a:rPr>
                            <m:t>0</m:t>
                          </m:r>
                        </m:num>
                        <m:den>
                          <m:r>
                            <a:rPr lang="uk-UA" b="0" i="1" smtClean="0">
                              <a:latin typeface="Cambria Math" panose="02040503050406030204" pitchFamily="18" charset="0"/>
                            </a:rPr>
                            <m:t>1</m:t>
                          </m:r>
                        </m:den>
                      </m:f>
                      <m:r>
                        <a:rPr lang="uk-UA" i="1">
                          <a:latin typeface="Cambria Math" panose="02040503050406030204" pitchFamily="18" charset="0"/>
                        </a:rPr>
                        <m:t>=</m:t>
                      </m:r>
                      <m:r>
                        <a:rPr lang="uk-UA" b="0" i="1" smtClean="0">
                          <a:latin typeface="Cambria Math" panose="02040503050406030204" pitchFamily="18" charset="0"/>
                        </a:rPr>
                        <m:t>0</m:t>
                      </m:r>
                    </m:oMath>
                  </m:oMathPara>
                </a14:m>
                <a:endParaRPr lang="uk-UA"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6995196" y="5744140"/>
                <a:ext cx="3523978" cy="610936"/>
              </a:xfrm>
              <a:prstGeom prst="rect">
                <a:avLst/>
              </a:prstGeom>
              <a:blipFill>
                <a:blip r:embed="rId7"/>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1" name="Прямоугольник 10"/>
              <p:cNvSpPr/>
              <p:nvPr/>
            </p:nvSpPr>
            <p:spPr>
              <a:xfrm>
                <a:off x="6918649" y="4730639"/>
                <a:ext cx="3462358" cy="706027"/>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𝑙𝑖𝑓𝑡</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sSub>
                            <m:sSubPr>
                              <m:ctrlPr>
                                <a:rPr lang="uk-UA"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sSub>
                            <m:sSubPr>
                              <m:ctrlPr>
                                <a:rPr lang="uk-UA"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sSub>
                            <m:sSubPr>
                              <m:ctrlPr>
                                <a:rPr lang="uk-UA"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den>
                      </m:f>
                      <m:r>
                        <a:rPr lang="uk-UA" b="0" i="1" smtClean="0">
                          <a:latin typeface="Cambria Math" panose="02040503050406030204" pitchFamily="18" charset="0"/>
                        </a:rPr>
                        <m:t>=</m:t>
                      </m:r>
                      <m:f>
                        <m:fPr>
                          <m:ctrlPr>
                            <a:rPr lang="uk-UA" b="0" i="1" smtClean="0">
                              <a:latin typeface="Cambria Math" panose="02040503050406030204" pitchFamily="18" charset="0"/>
                            </a:rPr>
                          </m:ctrlPr>
                        </m:fPr>
                        <m:num>
                          <m:r>
                            <a:rPr lang="uk-UA" b="0" i="1" smtClean="0">
                              <a:latin typeface="Cambria Math" panose="02040503050406030204" pitchFamily="18" charset="0"/>
                            </a:rPr>
                            <m:t>1</m:t>
                          </m:r>
                        </m:num>
                        <m:den>
                          <m:r>
                            <a:rPr lang="uk-UA" b="0" i="1" smtClean="0">
                              <a:latin typeface="Cambria Math" panose="02040503050406030204" pitchFamily="18" charset="0"/>
                            </a:rPr>
                            <m:t>0.8</m:t>
                          </m:r>
                        </m:den>
                      </m:f>
                      <m:r>
                        <a:rPr lang="uk-UA" b="0" i="1" smtClean="0">
                          <a:latin typeface="Cambria Math" panose="02040503050406030204" pitchFamily="18" charset="0"/>
                        </a:rPr>
                        <m:t>=1.25</m:t>
                      </m:r>
                      <m:r>
                        <a:rPr lang="uk-UA" b="0" i="1" smtClean="0">
                          <a:latin typeface="Cambria Math" panose="02040503050406030204" pitchFamily="18" charset="0"/>
                          <a:ea typeface="Cambria Math" panose="02040503050406030204" pitchFamily="18" charset="0"/>
                        </a:rPr>
                        <m:t>&gt;1</m:t>
                      </m:r>
                    </m:oMath>
                  </m:oMathPara>
                </a14:m>
                <a:endParaRPr lang="uk-UA"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6918649" y="4730639"/>
                <a:ext cx="3462358" cy="706027"/>
              </a:xfrm>
              <a:prstGeom prst="rect">
                <a:avLst/>
              </a:prstGeom>
              <a:blipFill>
                <a:blip r:embed="rId8"/>
                <a:stretch>
                  <a:fillRect/>
                </a:stretch>
              </a:blipFill>
              <a:ln>
                <a:solidFill>
                  <a:schemeClr val="accent1"/>
                </a:solidFill>
              </a:ln>
            </p:spPr>
            <p:txBody>
              <a:bodyPr/>
              <a:lstStyle/>
              <a:p>
                <a:r>
                  <a:rPr lang="uk-UA">
                    <a:noFill/>
                  </a:rPr>
                  <a:t> </a:t>
                </a:r>
              </a:p>
            </p:txBody>
          </p:sp>
        </mc:Fallback>
      </mc:AlternateContent>
    </p:spTree>
    <p:extLst>
      <p:ext uri="{BB962C8B-B14F-4D97-AF65-F5344CB8AC3E}">
        <p14:creationId xmlns:p14="http://schemas.microsoft.com/office/powerpoint/2010/main" val="324277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82002" y="62796"/>
            <a:ext cx="10058400" cy="1452446"/>
          </a:xfrm>
        </p:spPr>
        <p:txBody>
          <a:bodyPr vert="horz" lIns="91440" tIns="45720" rIns="91440" bIns="45720" rtlCol="0" anchor="ctr">
            <a:normAutofit/>
          </a:bodyPr>
          <a:lstStyle/>
          <a:p>
            <a:pPr algn="ctr"/>
            <a:r>
              <a:rPr lang="uk-UA" sz="4400" b="1" dirty="0"/>
              <a:t>Приклад Розрахунку показників</a:t>
            </a: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48550" y="2051794"/>
            <a:ext cx="4462957" cy="4088053"/>
          </a:xfrm>
        </p:spPr>
      </p:pic>
      <mc:AlternateContent xmlns:mc="http://schemas.openxmlformats.org/markup-compatibility/2006" xmlns:a14="http://schemas.microsoft.com/office/drawing/2010/main">
        <mc:Choice Requires="a14">
          <p:sp>
            <p:nvSpPr>
              <p:cNvPr id="4" name="Объект 3"/>
              <p:cNvSpPr>
                <a:spLocks noGrp="1"/>
              </p:cNvSpPr>
              <p:nvPr>
                <p:ph sz="half" idx="2"/>
              </p:nvPr>
            </p:nvSpPr>
            <p:spPr>
              <a:xfrm>
                <a:off x="5570512" y="1659450"/>
                <a:ext cx="6373056" cy="4235956"/>
              </a:xfrm>
            </p:spPr>
            <p:txBody>
              <a:bodyPr>
                <a:normAutofit/>
              </a:bodyPr>
              <a:lstStyle/>
              <a:p>
                <a:pPr marL="0" indent="0" algn="ctr">
                  <a:buNone/>
                </a:pPr>
                <a:r>
                  <a:rPr lang="en-CA" dirty="0"/>
                  <a:t>ASSOCIATION RULE {IF} -&gt; {THEN</a:t>
                </a:r>
                <a:r>
                  <a:rPr lang="en-CA" dirty="0" smtClean="0"/>
                  <a:t>}.</a:t>
                </a:r>
                <a:endParaRPr lang="uk-UA" dirty="0" smtClean="0"/>
              </a:p>
              <a:p>
                <a:pPr marL="0" indent="0" algn="ctr">
                  <a:buNone/>
                </a:pPr>
                <a:r>
                  <a:rPr lang="en-US" dirty="0" smtClean="0"/>
                  <a:t>IF {pen} </a:t>
                </a:r>
                <a:r>
                  <a:rPr lang="en-CA" dirty="0"/>
                  <a:t>-&gt; </a:t>
                </a:r>
                <a:r>
                  <a:rPr lang="en-CA" dirty="0" smtClean="0"/>
                  <a:t>THEN {copybook}. </a:t>
                </a:r>
              </a:p>
              <a:p>
                <a:pPr marL="0" indent="0" algn="ctr">
                  <a:buNone/>
                </a:pPr>
                <a:endParaRPr lang="en-CA" dirty="0"/>
              </a:p>
              <a:p>
                <a:pPr marL="0" indent="0" algn="ctr">
                  <a:buNone/>
                </a:pPr>
                <a:endParaRPr lang="en-CA" dirty="0" smtClean="0"/>
              </a:p>
              <a:p>
                <a:pPr marL="0" indent="457200" algn="ctr">
                  <a:lnSpc>
                    <a:spcPct val="100000"/>
                  </a:lnSpc>
                  <a:spcBef>
                    <a:spcPts val="600"/>
                  </a:spcBef>
                  <a:buNone/>
                </a:pPr>
                <a:endParaRPr lang="en-CA" sz="900" b="1" dirty="0" smtClean="0"/>
              </a:p>
              <a:p>
                <a:pPr marL="0" indent="457200" algn="ctr">
                  <a:lnSpc>
                    <a:spcPct val="100000"/>
                  </a:lnSpc>
                  <a:spcBef>
                    <a:spcPts val="600"/>
                  </a:spcBef>
                  <a:buNone/>
                </a:pPr>
                <a:r>
                  <a:rPr lang="en-CA" b="1" dirty="0" err="1" smtClean="0"/>
                  <a:t>Supp</a:t>
                </a:r>
                <a:r>
                  <a:rPr lang="en-CA" b="1" dirty="0" smtClean="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CA" b="1" dirty="0" smtClean="0"/>
                  <a:t>) </a:t>
                </a:r>
                <a:r>
                  <a:rPr lang="en-CA" b="1" dirty="0"/>
                  <a:t>= </a:t>
                </a:r>
                <a:r>
                  <a:rPr lang="en-CA" b="1" dirty="0" err="1"/>
                  <a:t>Freq</a:t>
                </a:r>
                <a:r>
                  <a:rPr lang="en-CA" b="1"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CA" b="1" dirty="0"/>
                  <a:t>) / </a:t>
                </a:r>
                <a:r>
                  <a:rPr lang="en-CA" b="1" dirty="0" smtClean="0"/>
                  <a:t>T= 1000/5000=20%</a:t>
                </a:r>
              </a:p>
              <a:p>
                <a:pPr marL="0" indent="457200" algn="ctr">
                  <a:lnSpc>
                    <a:spcPct val="100000"/>
                  </a:lnSpc>
                  <a:spcBef>
                    <a:spcPts val="600"/>
                  </a:spcBef>
                  <a:buNone/>
                </a:pPr>
                <a:endParaRPr lang="en-CA" b="1" dirty="0" smtClean="0"/>
              </a:p>
              <a:p>
                <a:pPr marL="0" indent="457200" algn="ctr">
                  <a:lnSpc>
                    <a:spcPct val="100000"/>
                  </a:lnSpc>
                  <a:spcBef>
                    <a:spcPts val="600"/>
                  </a:spcBef>
                  <a:buNone/>
                </a:pPr>
                <a:r>
                  <a:rPr lang="en-CA" b="1" dirty="0"/>
                  <a:t>Confidence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CA" b="1" dirty="0"/>
                  <a:t>) = </a:t>
                </a:r>
                <a:r>
                  <a:rPr lang="en-CA" b="1" dirty="0" err="1" smtClean="0"/>
                  <a:t>Freq</a:t>
                </a:r>
                <a:r>
                  <a:rPr lang="en-CA" b="1" dirty="0" smtClean="0"/>
                  <a:t>(</a:t>
                </a:r>
                <a:r>
                  <a:rPr lang="en-CA" b="1" dirty="0" err="1" smtClean="0"/>
                  <a:t>pen,copybook</a:t>
                </a:r>
                <a:r>
                  <a:rPr lang="en-CA" b="1" dirty="0" smtClean="0"/>
                  <a:t>) </a:t>
                </a:r>
                <a:r>
                  <a:rPr lang="en-CA" b="1" dirty="0"/>
                  <a:t>/ </a:t>
                </a:r>
                <a:r>
                  <a:rPr lang="en-CA" b="1" dirty="0" err="1" smtClean="0"/>
                  <a:t>Freq</a:t>
                </a:r>
                <a:r>
                  <a:rPr lang="en-CA" b="1" dirty="0" smtClean="0"/>
                  <a:t>(pen)=1000/1500=67%</a:t>
                </a:r>
              </a:p>
              <a:p>
                <a:pPr marL="0" indent="457200" algn="ctr">
                  <a:lnSpc>
                    <a:spcPct val="100000"/>
                  </a:lnSpc>
                  <a:spcBef>
                    <a:spcPts val="600"/>
                  </a:spcBef>
                  <a:buNone/>
                </a:pPr>
                <a:endParaRPr lang="en-CA" b="1" dirty="0" smtClean="0"/>
              </a:p>
              <a:p>
                <a:pPr marL="0" indent="457200" algn="ctr">
                  <a:lnSpc>
                    <a:spcPct val="100000"/>
                  </a:lnSpc>
                  <a:spcBef>
                    <a:spcPts val="600"/>
                  </a:spcBef>
                  <a:buNone/>
                </a:pPr>
                <a:r>
                  <a:rPr lang="en-CA" b="1" dirty="0" smtClean="0"/>
                  <a:t>Lift = Confidence/</a:t>
                </a:r>
                <a:r>
                  <a:rPr lang="en-CA" b="1" dirty="0"/>
                  <a:t> </a:t>
                </a:r>
                <a:r>
                  <a:rPr lang="en-CA" b="1" dirty="0" err="1" smtClean="0"/>
                  <a:t>Supp</a:t>
                </a:r>
                <a:r>
                  <a:rPr lang="en-CA" b="1" dirty="0" smtClean="0"/>
                  <a:t> = 67/20=3.45</a:t>
                </a:r>
              </a:p>
              <a:p>
                <a:pPr marL="0" indent="457200" algn="ctr">
                  <a:lnSpc>
                    <a:spcPct val="100000"/>
                  </a:lnSpc>
                  <a:spcBef>
                    <a:spcPts val="600"/>
                  </a:spcBef>
                  <a:buNone/>
                </a:pPr>
                <a:endParaRPr lang="uk-UA" b="1" dirty="0"/>
              </a:p>
              <a:p>
                <a:pPr marL="0" indent="457200" algn="ctr">
                  <a:lnSpc>
                    <a:spcPct val="100000"/>
                  </a:lnSpc>
                  <a:spcBef>
                    <a:spcPts val="600"/>
                  </a:spcBef>
                  <a:buNone/>
                </a:pPr>
                <a:endParaRPr lang="uk-UA" b="1" dirty="0"/>
              </a:p>
            </p:txBody>
          </p:sp>
        </mc:Choice>
        <mc:Fallback xmlns="">
          <p:sp>
            <p:nvSpPr>
              <p:cNvPr id="4" name="Объект 3"/>
              <p:cNvSpPr>
                <a:spLocks noGrp="1" noRot="1" noChangeAspect="1" noMove="1" noResize="1" noEditPoints="1" noAdjustHandles="1" noChangeArrowheads="1" noChangeShapeType="1" noTextEdit="1"/>
              </p:cNvSpPr>
              <p:nvPr>
                <p:ph sz="half" idx="2"/>
              </p:nvPr>
            </p:nvSpPr>
            <p:spPr>
              <a:xfrm>
                <a:off x="5570512" y="1659450"/>
                <a:ext cx="6373056" cy="4235956"/>
              </a:xfrm>
              <a:blipFill>
                <a:blip r:embed="rId3"/>
                <a:stretch>
                  <a:fillRect t="-1439"/>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73905" y="1942633"/>
                <a:ext cx="2742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𝑝𝑒𝑛</m:t>
                          </m:r>
                          <m:r>
                            <a:rPr lang="en-US" b="0" i="1" smtClean="0">
                              <a:latin typeface="Cambria Math" panose="02040503050406030204" pitchFamily="18" charset="0"/>
                            </a:rPr>
                            <m:t>,</m:t>
                          </m:r>
                          <m:r>
                            <a:rPr lang="en-US" b="0" i="1" smtClean="0">
                              <a:latin typeface="Cambria Math" panose="02040503050406030204" pitchFamily="18" charset="0"/>
                            </a:rPr>
                            <m:t>𝑐𝑜𝑝𝑦𝑏𝑜𝑜𝑘</m:t>
                          </m:r>
                          <m:r>
                            <a:rPr lang="en-US" b="0" i="1" smtClean="0">
                              <a:latin typeface="Cambria Math" panose="02040503050406030204" pitchFamily="18" charset="0"/>
                            </a:rPr>
                            <m:t>, </m:t>
                          </m:r>
                          <m:r>
                            <a:rPr lang="en-US" b="0" i="1" smtClean="0">
                              <a:latin typeface="Cambria Math" panose="02040503050406030204" pitchFamily="18" charset="0"/>
                            </a:rPr>
                            <m:t>𝑜𝑡h𝑒𝑟</m:t>
                          </m:r>
                        </m:e>
                      </m:d>
                    </m:oMath>
                  </m:oMathPara>
                </a14:m>
                <a:endParaRPr lang="uk-UA" dirty="0"/>
              </a:p>
            </p:txBody>
          </p:sp>
        </mc:Choice>
        <mc:Fallback xmlns="">
          <p:sp>
            <p:nvSpPr>
              <p:cNvPr id="6" name="TextBox 5"/>
              <p:cNvSpPr txBox="1">
                <a:spLocks noRot="1" noChangeAspect="1" noMove="1" noResize="1" noEditPoints="1" noAdjustHandles="1" noChangeArrowheads="1" noChangeShapeType="1" noTextEdit="1"/>
              </p:cNvSpPr>
              <p:nvPr/>
            </p:nvSpPr>
            <p:spPr>
              <a:xfrm>
                <a:off x="873905" y="1942633"/>
                <a:ext cx="2742610" cy="276999"/>
              </a:xfrm>
              <a:prstGeom prst="rect">
                <a:avLst/>
              </a:prstGeom>
              <a:blipFill>
                <a:blip r:embed="rId4"/>
                <a:stretch>
                  <a:fillRect l="-1556" t="-2222" b="-37778"/>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2101" y="5572241"/>
                <a:ext cx="23014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ru-RU" b="0" i="1" smtClean="0">
                                  <a:latin typeface="Cambria Math" panose="02040503050406030204" pitchFamily="18" charset="0"/>
                                </a:rPr>
                                <m:t>3</m:t>
                              </m:r>
                            </m:sub>
                          </m:sSub>
                          <m:r>
                            <a:rPr lang="ru-RU" b="0" i="1" smtClean="0">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ru-RU" b="0" i="1" smtClean="0">
                                  <a:latin typeface="Cambria Math" panose="02040503050406030204" pitchFamily="18" charset="0"/>
                                </a:rPr>
                                <m:t>5000</m:t>
                              </m:r>
                            </m:sub>
                          </m:sSub>
                          <m:r>
                            <a:rPr lang="en-US" i="1">
                              <a:latin typeface="Cambria Math" panose="02040503050406030204" pitchFamily="18" charset="0"/>
                            </a:rPr>
                            <m:t>,</m:t>
                          </m:r>
                        </m:e>
                      </m:d>
                    </m:oMath>
                  </m:oMathPara>
                </a14:m>
                <a:endParaRPr lang="uk-UA" dirty="0"/>
              </a:p>
            </p:txBody>
          </p:sp>
        </mc:Choice>
        <mc:Fallback xmlns="">
          <p:sp>
            <p:nvSpPr>
              <p:cNvPr id="7" name="TextBox 6"/>
              <p:cNvSpPr txBox="1">
                <a:spLocks noRot="1" noChangeAspect="1" noMove="1" noResize="1" noEditPoints="1" noAdjustHandles="1" noChangeArrowheads="1" noChangeShapeType="1" noTextEdit="1"/>
              </p:cNvSpPr>
              <p:nvPr/>
            </p:nvSpPr>
            <p:spPr>
              <a:xfrm>
                <a:off x="202101" y="5572241"/>
                <a:ext cx="2301464" cy="276999"/>
              </a:xfrm>
              <a:prstGeom prst="rect">
                <a:avLst/>
              </a:prstGeom>
              <a:blipFill>
                <a:blip r:embed="rId5"/>
                <a:stretch>
                  <a:fillRect l="-1852" b="-17391"/>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8" name="Прямоугольник 7"/>
              <p:cNvSpPr/>
              <p:nvPr/>
            </p:nvSpPr>
            <p:spPr>
              <a:xfrm>
                <a:off x="2417852" y="2571839"/>
                <a:ext cx="2577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𝑝𝑒𝑛</m:t>
                      </m:r>
                      <m:r>
                        <a:rPr lang="en-US" b="0" i="1" smtClean="0">
                          <a:latin typeface="Cambria Math" panose="02040503050406030204" pitchFamily="18" charset="0"/>
                        </a:rPr>
                        <m:t>+</m:t>
                      </m:r>
                      <m:r>
                        <a:rPr lang="en-US" b="0" i="1" smtClean="0">
                          <a:latin typeface="Cambria Math" panose="02040503050406030204" pitchFamily="18" charset="0"/>
                        </a:rPr>
                        <m:t>𝑐𝑜𝑝𝑦𝑏𝑜𝑜𝑘</m:t>
                      </m:r>
                      <m:r>
                        <a:rPr lang="en-US" b="0" i="1" smtClean="0">
                          <a:latin typeface="Cambria Math" panose="02040503050406030204" pitchFamily="18" charset="0"/>
                        </a:rPr>
                        <m:t>}</m:t>
                      </m:r>
                    </m:oMath>
                  </m:oMathPara>
                </a14:m>
                <a:endParaRPr lang="uk-UA" dirty="0"/>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2417852" y="2571839"/>
                <a:ext cx="2577950" cy="369332"/>
              </a:xfrm>
              <a:prstGeom prst="rect">
                <a:avLst/>
              </a:prstGeom>
              <a:blipFill>
                <a:blip r:embed="rId6"/>
                <a:stretch>
                  <a:fillRect b="-18333"/>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1180395" y="3986511"/>
                <a:ext cx="15320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500</m:t>
                          </m:r>
                        </m:sub>
                      </m:sSub>
                      <m:r>
                        <a:rPr lang="en-US" b="0" i="1" smtClean="0">
                          <a:latin typeface="Cambria Math" panose="02040503050406030204" pitchFamily="18" charset="0"/>
                        </a:rPr>
                        <m:t>=500</m:t>
                      </m:r>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180395" y="3986511"/>
                <a:ext cx="1532022" cy="369332"/>
              </a:xfrm>
              <a:prstGeom prst="rect">
                <a:avLst/>
              </a:prstGeom>
              <a:blipFill>
                <a:blip r:embed="rId7"/>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0" name="Прямоугольник 9"/>
              <p:cNvSpPr/>
              <p:nvPr/>
            </p:nvSpPr>
            <p:spPr>
              <a:xfrm>
                <a:off x="2578210" y="5526074"/>
                <a:ext cx="1830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501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1201</m:t>
                          </m:r>
                        </m:sub>
                      </m:sSub>
                      <m:r>
                        <a:rPr lang="en-US" b="0" i="1" smtClean="0">
                          <a:latin typeface="Cambria Math" panose="02040503050406030204" pitchFamily="18" charset="0"/>
                        </a:rPr>
                        <m:t>=700</m:t>
                      </m:r>
                    </m:oMath>
                  </m:oMathPara>
                </a14:m>
                <a:endParaRPr lang="uk-UA"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578210" y="5526074"/>
                <a:ext cx="1830694" cy="369332"/>
              </a:xfrm>
              <a:prstGeom prst="rect">
                <a:avLst/>
              </a:prstGeom>
              <a:blipFill>
                <a:blip r:embed="rId8"/>
                <a:stretch>
                  <a:fillRect b="-1667"/>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1" name="Прямоугольник 10"/>
              <p:cNvSpPr/>
              <p:nvPr/>
            </p:nvSpPr>
            <p:spPr>
              <a:xfrm>
                <a:off x="2750124" y="3926736"/>
                <a:ext cx="2051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r>
                            <a:rPr lang="en-US" b="0" i="1" smtClean="0">
                              <a:latin typeface="Cambria Math" panose="02040503050406030204" pitchFamily="18" charset="0"/>
                            </a:rPr>
                            <m:t>201</m:t>
                          </m:r>
                          <m:r>
                            <a:rPr lang="en-US" b="0" i="1" smtClean="0">
                              <a:latin typeface="Cambria Math" panose="02040503050406030204" pitchFamily="18" charset="0"/>
                              <a:ea typeface="Cambria Math" panose="02040503050406030204" pitchFamily="18" charset="0"/>
                            </a:rPr>
                            <m:t>÷2201</m:t>
                          </m:r>
                        </m:sub>
                      </m:sSub>
                      <m:r>
                        <a:rPr lang="en-US" b="0" i="1" smtClean="0">
                          <a:latin typeface="Cambria Math" panose="02040503050406030204" pitchFamily="18" charset="0"/>
                        </a:rPr>
                        <m:t>=1000</m:t>
                      </m:r>
                    </m:oMath>
                  </m:oMathPara>
                </a14:m>
                <a:endParaRPr lang="uk-UA"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2750124" y="3926736"/>
                <a:ext cx="2051395" cy="369332"/>
              </a:xfrm>
              <a:prstGeom prst="rect">
                <a:avLst/>
              </a:prstGeom>
              <a:blipFill>
                <a:blip r:embed="rId9"/>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2" name="Прямоугольник 11"/>
              <p:cNvSpPr/>
              <p:nvPr/>
            </p:nvSpPr>
            <p:spPr>
              <a:xfrm>
                <a:off x="3616515" y="4619869"/>
                <a:ext cx="8512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2201…</m:t>
                          </m:r>
                        </m:sub>
                      </m:sSub>
                    </m:oMath>
                  </m:oMathPara>
                </a14:m>
                <a:endParaRPr lang="uk-UA"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3616515" y="4619869"/>
                <a:ext cx="851259" cy="369332"/>
              </a:xfrm>
              <a:prstGeom prst="rect">
                <a:avLst/>
              </a:prstGeom>
              <a:blipFill>
                <a:blip r:embed="rId10"/>
                <a:stretch>
                  <a:fillRect b="-1667"/>
                </a:stretch>
              </a:blipFill>
            </p:spPr>
            <p:txBody>
              <a:bodyPr/>
              <a:lstStyle/>
              <a:p>
                <a:r>
                  <a:rPr lang="uk-UA">
                    <a:noFill/>
                  </a:rPr>
                  <a:t> </a:t>
                </a:r>
              </a:p>
            </p:txBody>
          </p:sp>
        </mc:Fallback>
      </mc:AlternateContent>
      <p:sp>
        <p:nvSpPr>
          <p:cNvPr id="13" name="Выноска 2 12"/>
          <p:cNvSpPr/>
          <p:nvPr/>
        </p:nvSpPr>
        <p:spPr>
          <a:xfrm>
            <a:off x="6628042" y="2780523"/>
            <a:ext cx="1670179" cy="578498"/>
          </a:xfrm>
          <a:prstGeom prst="borderCallout2">
            <a:avLst>
              <a:gd name="adj1" fmla="val -68347"/>
              <a:gd name="adj2" fmla="val 34683"/>
              <a:gd name="adj3" fmla="val -69959"/>
              <a:gd name="adj4" fmla="val 76629"/>
              <a:gd name="adj5" fmla="val -10081"/>
              <a:gd name="adj6" fmla="val 51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Antecedent</a:t>
            </a:r>
            <a:endParaRPr lang="uk-UA" dirty="0"/>
          </a:p>
        </p:txBody>
      </p:sp>
      <p:sp>
        <p:nvSpPr>
          <p:cNvPr id="14" name="Выноска 2 13"/>
          <p:cNvSpPr/>
          <p:nvPr/>
        </p:nvSpPr>
        <p:spPr>
          <a:xfrm>
            <a:off x="9285805" y="2780523"/>
            <a:ext cx="1670179" cy="578498"/>
          </a:xfrm>
          <a:prstGeom prst="borderCallout2">
            <a:avLst>
              <a:gd name="adj1" fmla="val -68347"/>
              <a:gd name="adj2" fmla="val -6099"/>
              <a:gd name="adj3" fmla="val -69959"/>
              <a:gd name="adj4" fmla="val 76629"/>
              <a:gd name="adj5" fmla="val -10081"/>
              <a:gd name="adj6" fmla="val 51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Consequent</a:t>
            </a:r>
            <a:endParaRPr lang="uk-UA" dirty="0"/>
          </a:p>
        </p:txBody>
      </p:sp>
    </p:spTree>
    <p:extLst>
      <p:ext uri="{BB962C8B-B14F-4D97-AF65-F5344CB8AC3E}">
        <p14:creationId xmlns:p14="http://schemas.microsoft.com/office/powerpoint/2010/main" val="95937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65874"/>
            <a:ext cx="10058400" cy="1260192"/>
          </a:xfrm>
        </p:spPr>
        <p:txBody>
          <a:bodyPr vert="horz" lIns="91440" tIns="45720" rIns="91440" bIns="45720" rtlCol="0" anchor="ctr">
            <a:normAutofit fontScale="90000"/>
          </a:bodyPr>
          <a:lstStyle/>
          <a:p>
            <a:pPr algn="ctr"/>
            <a:r>
              <a:rPr lang="uk-UA" sz="4400" b="1" dirty="0"/>
              <a:t>Види аналізу ринкового кошика</a:t>
            </a:r>
          </a:p>
        </p:txBody>
      </p:sp>
      <p:sp>
        <p:nvSpPr>
          <p:cNvPr id="5" name="Объект 4"/>
          <p:cNvSpPr>
            <a:spLocks noGrp="1"/>
          </p:cNvSpPr>
          <p:nvPr>
            <p:ph idx="1"/>
          </p:nvPr>
        </p:nvSpPr>
        <p:spPr>
          <a:xfrm>
            <a:off x="1069848" y="942391"/>
            <a:ext cx="10058400" cy="5626359"/>
          </a:xfrm>
        </p:spPr>
        <p:txBody>
          <a:bodyPr>
            <a:noAutofit/>
          </a:bodyPr>
          <a:lstStyle/>
          <a:p>
            <a:r>
              <a:rPr lang="uk-UA" sz="1800" u="sng" dirty="0"/>
              <a:t>Описовий аналіз ринкового кошика</a:t>
            </a:r>
            <a:r>
              <a:rPr lang="uk-UA" sz="1800" dirty="0"/>
              <a:t>: цей вид аналізу шукає шаблони та зв’язки в даних, які існують між компонентами ринкового кошика. Таке дослідження здебільшого використовується для розуміння поведінки споживачів, включаючи те, які продукти купуються разом і які найбільш типові комбінації товарів. Роздрібні торговці можуть вигідніше розміщувати товари у своїх магазинах, розуміючи, які продукти найчастіше купують разом за допомогою аналізу описового ринкового кошика</a:t>
            </a:r>
            <a:r>
              <a:rPr lang="uk-UA" sz="1800" dirty="0" smtClean="0"/>
              <a:t>.</a:t>
            </a:r>
            <a:endParaRPr lang="en-US" sz="1800" dirty="0" smtClean="0"/>
          </a:p>
          <a:p>
            <a:r>
              <a:rPr lang="uk-UA" sz="1800" u="sng" dirty="0" smtClean="0"/>
              <a:t>Прогнозний </a:t>
            </a:r>
            <a:r>
              <a:rPr lang="uk-UA" sz="1800" u="sng" dirty="0"/>
              <a:t>аналіз ринкового кошика</a:t>
            </a:r>
            <a:r>
              <a:rPr lang="uk-UA" sz="1800" dirty="0"/>
              <a:t>. Аналіз ринкового кошика, який передбачає прогнозування майбутніх покупок на основі минулих моделей купівлі, відомий як прогнозний аналіз ринкового кошика. Великі обсяги даних аналізуються за допомогою алгоритмів машинного навчання в цьому виді аналізу, щоб створити прогнози щодо того, які продукти, швидше за все, купуватимуть разом у майбутньому. Роздрібні продавці можуть приймати рішення на основі даних про те, які продукти продавати, як на них встановлювати ціну та як оптимізувати розташування магазинів за допомогою прогнозного дослідження ринкового кошика</a:t>
            </a:r>
            <a:r>
              <a:rPr lang="uk-UA" sz="1800" dirty="0" smtClean="0"/>
              <a:t>.</a:t>
            </a:r>
            <a:endParaRPr lang="en-US" sz="1800" dirty="0" smtClean="0"/>
          </a:p>
          <a:p>
            <a:r>
              <a:rPr lang="uk-UA" sz="1800" u="sng" dirty="0" smtClean="0"/>
              <a:t>Диференціальний </a:t>
            </a:r>
            <a:r>
              <a:rPr lang="uk-UA" sz="1800" u="sng" dirty="0"/>
              <a:t>аналіз ринкового кошика</a:t>
            </a:r>
            <a:r>
              <a:rPr lang="uk-UA" sz="1800" dirty="0"/>
              <a:t>. Диференціальний аналіз ринкового кошика аналізує два набори даних ринкового кошика, щоб визначити відмінності між ними. Порівняння поведінки різних сегментів клієнтів або поведінки клієнтів у часі є звичайним використанням для такого роду досліджень. Роздрібні торговці можуть реагувати на зміну поведінки споживачів, змінюючи свою тактику маркетингу та продажів за допомогою диференційованого аналізу ринкового кошика.</a:t>
            </a:r>
          </a:p>
        </p:txBody>
      </p:sp>
    </p:spTree>
    <p:extLst>
      <p:ext uri="{BB962C8B-B14F-4D97-AF65-F5344CB8AC3E}">
        <p14:creationId xmlns:p14="http://schemas.microsoft.com/office/powerpoint/2010/main" val="125261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a:bodyPr>
          <a:lstStyle/>
          <a:p>
            <a:r>
              <a:rPr lang="en-CA" sz="6600" dirty="0"/>
              <a:t>A-priori</a:t>
            </a:r>
            <a:r>
              <a:rPr lang="uk-UA" sz="6600" dirty="0"/>
              <a:t> алгоритм</a:t>
            </a:r>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351942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428648"/>
            <a:ext cx="10058400" cy="914960"/>
          </a:xfrm>
        </p:spPr>
        <p:txBody>
          <a:bodyPr vert="horz" lIns="91440" tIns="45720" rIns="91440" bIns="45720" rtlCol="0" anchor="ctr">
            <a:normAutofit/>
          </a:bodyPr>
          <a:lstStyle/>
          <a:p>
            <a:pPr algn="ctr"/>
            <a:r>
              <a:rPr lang="en-CA" sz="4400" dirty="0"/>
              <a:t>A-priori</a:t>
            </a:r>
            <a:r>
              <a:rPr lang="uk-UA" sz="4400" dirty="0"/>
              <a:t> алгоритм</a:t>
            </a:r>
          </a:p>
        </p:txBody>
      </p:sp>
      <p:sp>
        <p:nvSpPr>
          <p:cNvPr id="3" name="Объект 2"/>
          <p:cNvSpPr>
            <a:spLocks noGrp="1"/>
          </p:cNvSpPr>
          <p:nvPr>
            <p:ph sz="half" idx="1"/>
          </p:nvPr>
        </p:nvSpPr>
        <p:spPr>
          <a:xfrm>
            <a:off x="855244" y="2194560"/>
            <a:ext cx="4754880" cy="3170099"/>
          </a:xfrm>
          <a:noFill/>
        </p:spPr>
        <p:txBody>
          <a:bodyPr vert="horz" wrap="square" lIns="91440" tIns="45720" rIns="91440" bIns="45720" rtlCol="0">
            <a:spAutoFit/>
          </a:bodyPr>
          <a:lstStyle/>
          <a:p>
            <a:pPr marL="0" indent="457200" algn="just" defTabSz="457200">
              <a:lnSpc>
                <a:spcPct val="100000"/>
              </a:lnSpc>
              <a:spcBef>
                <a:spcPts val="600"/>
              </a:spcBef>
              <a:buNone/>
            </a:pPr>
            <a:r>
              <a:rPr lang="uk-UA" sz="1800" b="1" u="sng" dirty="0">
                <a:latin typeface="Bad Script" panose="02000000000000000000" pitchFamily="2" charset="0"/>
              </a:rPr>
              <a:t>Апріорний алгоритм </a:t>
            </a:r>
            <a:r>
              <a:rPr lang="uk-UA" sz="1800" dirty="0">
                <a:latin typeface="Bad Script" panose="02000000000000000000" pitchFamily="2" charset="0"/>
              </a:rPr>
              <a:t>— це алгоритм для обчислення частих елементів</a:t>
            </a:r>
            <a:r>
              <a:rPr lang="uk-UA" sz="1800" dirty="0" smtClean="0">
                <a:latin typeface="Bad Script" panose="02000000000000000000" pitchFamily="2" charset="0"/>
              </a:rPr>
              <a:t>.</a:t>
            </a:r>
          </a:p>
          <a:p>
            <a:pPr marL="0" indent="457200" algn="just" defTabSz="457200">
              <a:lnSpc>
                <a:spcPct val="100000"/>
              </a:lnSpc>
              <a:spcBef>
                <a:spcPts val="600"/>
              </a:spcBef>
              <a:buNone/>
            </a:pPr>
            <a:r>
              <a:rPr lang="uk-UA" sz="1800" dirty="0" smtClean="0">
                <a:latin typeface="Bad Script" panose="02000000000000000000" pitchFamily="2" charset="0"/>
              </a:rPr>
              <a:t>Ключовою </a:t>
            </a:r>
            <a:r>
              <a:rPr lang="uk-UA" sz="1800" dirty="0">
                <a:latin typeface="Bad Script" panose="02000000000000000000" pitchFamily="2" charset="0"/>
              </a:rPr>
              <a:t>концепцією в апріорному алгоритмі є </a:t>
            </a:r>
            <a:r>
              <a:rPr lang="uk-UA" sz="1800" dirty="0" smtClean="0">
                <a:latin typeface="Bad Script" panose="02000000000000000000" pitchFamily="2" charset="0"/>
              </a:rPr>
              <a:t>наступне:</a:t>
            </a:r>
          </a:p>
          <a:p>
            <a:pPr marL="0" indent="457200" algn="just" defTabSz="457200">
              <a:lnSpc>
                <a:spcPct val="100000"/>
              </a:lnSpc>
              <a:spcBef>
                <a:spcPts val="600"/>
              </a:spcBef>
              <a:buNone/>
            </a:pPr>
            <a:r>
              <a:rPr lang="uk-UA" sz="1800" dirty="0" smtClean="0">
                <a:latin typeface="Bad Script" panose="02000000000000000000" pitchFamily="2" charset="0"/>
              </a:rPr>
              <a:t>По-перше</a:t>
            </a:r>
            <a:r>
              <a:rPr lang="uk-UA" sz="1800" dirty="0">
                <a:latin typeface="Bad Script" panose="02000000000000000000" pitchFamily="2" charset="0"/>
              </a:rPr>
              <a:t>, якщо набір елементів є частим, то всі його підмножини також мають бути частими</a:t>
            </a:r>
            <a:r>
              <a:rPr lang="uk-UA" sz="1800" dirty="0" smtClean="0">
                <a:latin typeface="Bad Script" panose="02000000000000000000" pitchFamily="2" charset="0"/>
              </a:rPr>
              <a:t>.</a:t>
            </a:r>
          </a:p>
          <a:p>
            <a:pPr marL="0" indent="457200" algn="just" defTabSz="457200">
              <a:lnSpc>
                <a:spcPct val="100000"/>
              </a:lnSpc>
              <a:spcBef>
                <a:spcPts val="600"/>
              </a:spcBef>
              <a:buNone/>
            </a:pPr>
            <a:r>
              <a:rPr lang="uk-UA" sz="1800" dirty="0" smtClean="0">
                <a:latin typeface="Bad Script" panose="02000000000000000000" pitchFamily="2" charset="0"/>
              </a:rPr>
              <a:t>По-друге</a:t>
            </a:r>
            <a:r>
              <a:rPr lang="uk-UA" sz="1800" dirty="0">
                <a:latin typeface="Bad Script" panose="02000000000000000000" pitchFamily="2" charset="0"/>
              </a:rPr>
              <a:t>, підтримка набору елементів ніколи не перевищує підтримку його підмножини</a:t>
            </a:r>
            <a:r>
              <a:rPr lang="uk-UA" sz="1800" dirty="0" smtClean="0">
                <a:latin typeface="Bad Script" panose="02000000000000000000" pitchFamily="2" charset="0"/>
              </a:rPr>
              <a:t>.</a:t>
            </a:r>
          </a:p>
          <a:p>
            <a:pPr marL="0" indent="457200" algn="just" defTabSz="457200">
              <a:lnSpc>
                <a:spcPct val="100000"/>
              </a:lnSpc>
              <a:spcBef>
                <a:spcPts val="600"/>
              </a:spcBef>
              <a:buNone/>
            </a:pPr>
            <a:r>
              <a:rPr lang="uk-UA" sz="1800" dirty="0" smtClean="0">
                <a:latin typeface="Bad Script" panose="02000000000000000000" pitchFamily="2" charset="0"/>
              </a:rPr>
              <a:t>Також </a:t>
            </a:r>
            <a:r>
              <a:rPr lang="uk-UA" sz="1800" dirty="0">
                <a:latin typeface="Bad Script" panose="02000000000000000000" pitchFamily="2" charset="0"/>
              </a:rPr>
              <a:t>досить цікаво, що наш типовий поріг, </a:t>
            </a:r>
            <a:r>
              <a:rPr lang="en-CA" sz="1800" dirty="0">
                <a:latin typeface="Bad Script" panose="02000000000000000000" pitchFamily="2" charset="0"/>
              </a:rPr>
              <a:t>s, </a:t>
            </a:r>
            <a:r>
              <a:rPr lang="uk-UA" sz="1800" dirty="0">
                <a:latin typeface="Bad Script" panose="02000000000000000000" pitchFamily="2" charset="0"/>
              </a:rPr>
              <a:t>становитиме 1% від кошика.</a:t>
            </a:r>
          </a:p>
        </p:txBody>
      </p:sp>
      <mc:AlternateContent xmlns:mc="http://schemas.openxmlformats.org/markup-compatibility/2006" xmlns:a14="http://schemas.microsoft.com/office/drawing/2010/main">
        <mc:Choice Requires="a14">
          <p:sp>
            <p:nvSpPr>
              <p:cNvPr id="4" name="Объект 3"/>
              <p:cNvSpPr>
                <a:spLocks noGrp="1"/>
              </p:cNvSpPr>
              <p:nvPr>
                <p:ph sz="half" idx="2"/>
              </p:nvPr>
            </p:nvSpPr>
            <p:spPr>
              <a:xfrm>
                <a:off x="6364224" y="2194560"/>
                <a:ext cx="4754880" cy="3370153"/>
              </a:xfrm>
              <a:noFill/>
            </p:spPr>
            <p:txBody>
              <a:bodyPr vert="horz" wrap="square" lIns="91440" tIns="45720" rIns="91440" bIns="45720" rtlCol="0">
                <a:spAutoFit/>
              </a:bodyPr>
              <a:lstStyle/>
              <a:p>
                <a:pPr marL="0" indent="457200" algn="just" defTabSz="457200">
                  <a:lnSpc>
                    <a:spcPct val="100000"/>
                  </a:lnSpc>
                  <a:spcBef>
                    <a:spcPts val="600"/>
                  </a:spcBef>
                  <a:buNone/>
                </a:pPr>
                <a:r>
                  <a:rPr lang="uk-UA" sz="1800" dirty="0" smtClean="0">
                    <a:latin typeface="Bad Script" panose="02000000000000000000" pitchFamily="2" charset="0"/>
                  </a:rPr>
                  <a:t>Apriori — це алгоритм для пошуку частих наборів елементів і вивчення правил асоціації в реляційних базах даних.</a:t>
                </a:r>
              </a:p>
              <a:p>
                <a:pPr marL="0" indent="457200" algn="just" defTabSz="457200">
                  <a:lnSpc>
                    <a:spcPct val="100000"/>
                  </a:lnSpc>
                  <a:spcBef>
                    <a:spcPts val="600"/>
                  </a:spcBef>
                  <a:buNone/>
                </a:pPr>
                <a:r>
                  <a:rPr lang="uk-UA" sz="1800" dirty="0">
                    <a:latin typeface="Bad Script" panose="02000000000000000000" pitchFamily="2" charset="0"/>
                  </a:rPr>
                  <a:t>Він </a:t>
                </a:r>
                <a:r>
                  <a:rPr lang="uk-UA" sz="1800" dirty="0" smtClean="0">
                    <a:latin typeface="Bad Script" panose="02000000000000000000" pitchFamily="2" charset="0"/>
                  </a:rPr>
                  <a:t>працює </a:t>
                </a:r>
                <a:r>
                  <a:rPr lang="uk-UA" sz="1800" dirty="0">
                    <a:latin typeface="Bad Script" panose="02000000000000000000" pitchFamily="2" charset="0"/>
                  </a:rPr>
                  <a:t>шляхом ідентифікації частих окремих елементів у базі даних і розширення їх до більших і більших наборів елементів, якщо ці набори елементів досить часто з’являються в базі даних</a:t>
                </a:r>
                <a:r>
                  <a:rPr lang="uk-UA" sz="1800" dirty="0" smtClean="0">
                    <a:latin typeface="Bad Script" panose="02000000000000000000" pitchFamily="2" charset="0"/>
                  </a:rPr>
                  <a:t>.</a:t>
                </a:r>
              </a:p>
              <a:p>
                <a:pPr marL="0" indent="457200" algn="just" defTabSz="457200">
                  <a:lnSpc>
                    <a:spcPct val="100000"/>
                  </a:lnSpc>
                  <a:spcBef>
                    <a:spcPts val="600"/>
                  </a:spcBef>
                  <a:buNone/>
                </a:pPr>
                <a:r>
                  <a:rPr lang="uk-UA" sz="1800" dirty="0" smtClean="0">
                    <a:latin typeface="Bad Script" panose="02000000000000000000" pitchFamily="2" charset="0"/>
                  </a:rPr>
                  <a:t>Часова та просторова складність цього алгоритму дуже висока:</a:t>
                </a:r>
              </a:p>
              <a:p>
                <a:pPr marL="0" indent="457200" algn="just" defTabSz="457200">
                  <a:lnSpc>
                    <a:spcPct val="100000"/>
                  </a:lnSpc>
                  <a:spcBef>
                    <a:spcPts val="60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2</m:t>
                          </m:r>
                        </m:e>
                        <m:sup>
                          <m:r>
                            <a:rPr lang="en-US" sz="1800" b="0" i="1" smtClean="0">
                              <a:latin typeface="Cambria Math" panose="02040503050406030204" pitchFamily="18" charset="0"/>
                            </a:rPr>
                            <m:t>𝑑</m:t>
                          </m:r>
                        </m:sup>
                      </m:sSup>
                      <m:r>
                        <a:rPr lang="en-US" sz="1800" b="0" i="1" smtClean="0">
                          <a:latin typeface="Cambria Math" panose="02040503050406030204" pitchFamily="18" charset="0"/>
                        </a:rPr>
                        <m:t>)</m:t>
                      </m:r>
                    </m:oMath>
                  </m:oMathPara>
                </a14:m>
                <a:endParaRPr lang="uk-UA" sz="1800" dirty="0">
                  <a:latin typeface="Bad Script" panose="02000000000000000000" pitchFamily="2" charset="0"/>
                </a:endParaRPr>
              </a:p>
            </p:txBody>
          </p:sp>
        </mc:Choice>
        <mc:Fallback xmlns="">
          <p:sp>
            <p:nvSpPr>
              <p:cNvPr id="4" name="Объект 3"/>
              <p:cNvSpPr>
                <a:spLocks noGrp="1" noRot="1" noChangeAspect="1" noMove="1" noResize="1" noEditPoints="1" noAdjustHandles="1" noChangeArrowheads="1" noChangeShapeType="1" noTextEdit="1"/>
              </p:cNvSpPr>
              <p:nvPr>
                <p:ph sz="half" idx="2"/>
              </p:nvPr>
            </p:nvSpPr>
            <p:spPr>
              <a:xfrm>
                <a:off x="6364224" y="2194560"/>
                <a:ext cx="4754880" cy="3370153"/>
              </a:xfrm>
              <a:blipFill>
                <a:blip r:embed="rId2"/>
                <a:stretch>
                  <a:fillRect l="-1026" t="-904" r="-1026"/>
                </a:stretch>
              </a:blipFill>
            </p:spPr>
            <p:txBody>
              <a:bodyPr/>
              <a:lstStyle/>
              <a:p>
                <a:r>
                  <a:rPr lang="uk-UA">
                    <a:noFill/>
                  </a:rPr>
                  <a:t> </a:t>
                </a:r>
              </a:p>
            </p:txBody>
          </p:sp>
        </mc:Fallback>
      </mc:AlternateContent>
    </p:spTree>
    <p:extLst>
      <p:ext uri="{BB962C8B-B14F-4D97-AF65-F5344CB8AC3E}">
        <p14:creationId xmlns:p14="http://schemas.microsoft.com/office/powerpoint/2010/main" val="91830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125832" y="131988"/>
            <a:ext cx="10058400" cy="1115283"/>
          </a:xfrm>
        </p:spPr>
        <p:txBody>
          <a:bodyPr vert="horz" lIns="91440" tIns="45720" rIns="91440" bIns="45720" rtlCol="0" anchor="ctr">
            <a:normAutofit/>
          </a:bodyPr>
          <a:lstStyle/>
          <a:p>
            <a:pPr algn="ctr"/>
            <a:r>
              <a:rPr lang="en-CA" sz="4400" dirty="0"/>
              <a:t>A-priori example</a:t>
            </a:r>
            <a:endParaRPr lang="uk-UA" sz="44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6076" y="1589055"/>
            <a:ext cx="7587417" cy="4313775"/>
          </a:xfrm>
        </p:spPr>
      </p:pic>
      <mc:AlternateContent xmlns:mc="http://schemas.openxmlformats.org/markup-compatibility/2006" xmlns:a14="http://schemas.microsoft.com/office/drawing/2010/main">
        <mc:Choice Requires="a14">
          <p:sp>
            <p:nvSpPr>
              <p:cNvPr id="8" name="Прямоугольник 7"/>
              <p:cNvSpPr/>
              <p:nvPr/>
            </p:nvSpPr>
            <p:spPr>
              <a:xfrm>
                <a:off x="4111807" y="2050016"/>
                <a:ext cx="348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oMath>
                  </m:oMathPara>
                </a14:m>
                <a:endParaRPr lang="uk-UA" dirty="0"/>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4111807" y="2050016"/>
                <a:ext cx="348108" cy="369332"/>
              </a:xfrm>
              <a:prstGeom prst="rect">
                <a:avLst/>
              </a:prstGeom>
              <a:blipFill>
                <a:blip r:embed="rId3"/>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5977930" y="1589055"/>
                <a:ext cx="348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5977930" y="1589055"/>
                <a:ext cx="348108" cy="369332"/>
              </a:xfrm>
              <a:prstGeom prst="rect">
                <a:avLst/>
              </a:prstGeom>
              <a:blipFill>
                <a:blip r:embed="rId4"/>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0" name="Прямоугольник 9"/>
              <p:cNvSpPr/>
              <p:nvPr/>
            </p:nvSpPr>
            <p:spPr>
              <a:xfrm>
                <a:off x="8133301" y="2774043"/>
                <a:ext cx="348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oMath>
                  </m:oMathPara>
                </a14:m>
                <a:endParaRPr lang="uk-UA"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8133301" y="2774043"/>
                <a:ext cx="348108" cy="369332"/>
              </a:xfrm>
              <a:prstGeom prst="rect">
                <a:avLst/>
              </a:prstGeom>
              <a:blipFill>
                <a:blip r:embed="rId5"/>
                <a:stretch>
                  <a:fillRect/>
                </a:stretch>
              </a:blipFill>
            </p:spPr>
            <p:txBody>
              <a:bodyPr/>
              <a:lstStyle/>
              <a:p>
                <a:r>
                  <a:rPr lang="uk-UA">
                    <a:noFill/>
                  </a:rPr>
                  <a:t> </a:t>
                </a:r>
              </a:p>
            </p:txBody>
          </p:sp>
        </mc:Fallback>
      </mc:AlternateContent>
      <p:sp>
        <p:nvSpPr>
          <p:cNvPr id="11" name="Прямоугольник 10"/>
          <p:cNvSpPr/>
          <p:nvPr/>
        </p:nvSpPr>
        <p:spPr>
          <a:xfrm>
            <a:off x="2950390" y="2050016"/>
            <a:ext cx="954107" cy="369332"/>
          </a:xfrm>
          <a:prstGeom prst="rect">
            <a:avLst/>
          </a:prstGeom>
        </p:spPr>
        <p:txBody>
          <a:bodyPr wrap="none">
            <a:spAutoFit/>
          </a:bodyPr>
          <a:lstStyle/>
          <a:p>
            <a:r>
              <a:rPr lang="en-CA" dirty="0">
                <a:latin typeface="Bad Script" panose="02000000000000000000" pitchFamily="2" charset="0"/>
              </a:rPr>
              <a:t>Singleton</a:t>
            </a:r>
            <a:endParaRPr lang="uk-UA" dirty="0"/>
          </a:p>
        </p:txBody>
      </p:sp>
      <p:sp>
        <p:nvSpPr>
          <p:cNvPr id="12" name="Прямоугольник 11"/>
          <p:cNvSpPr/>
          <p:nvPr/>
        </p:nvSpPr>
        <p:spPr>
          <a:xfrm>
            <a:off x="4914058" y="1680684"/>
            <a:ext cx="1015021" cy="369332"/>
          </a:xfrm>
          <a:prstGeom prst="rect">
            <a:avLst/>
          </a:prstGeom>
        </p:spPr>
        <p:txBody>
          <a:bodyPr wrap="none">
            <a:spAutoFit/>
          </a:bodyPr>
          <a:lstStyle/>
          <a:p>
            <a:r>
              <a:rPr lang="en-CA" dirty="0">
                <a:latin typeface="Bad Script" panose="02000000000000000000" pitchFamily="2" charset="0"/>
              </a:rPr>
              <a:t>Doubleton</a:t>
            </a:r>
            <a:endParaRPr lang="uk-UA" dirty="0"/>
          </a:p>
        </p:txBody>
      </p:sp>
      <p:sp>
        <p:nvSpPr>
          <p:cNvPr id="13" name="Прямоугольник 12"/>
          <p:cNvSpPr/>
          <p:nvPr/>
        </p:nvSpPr>
        <p:spPr>
          <a:xfrm>
            <a:off x="6990562" y="2774043"/>
            <a:ext cx="753732" cy="369332"/>
          </a:xfrm>
          <a:prstGeom prst="rect">
            <a:avLst/>
          </a:prstGeom>
        </p:spPr>
        <p:txBody>
          <a:bodyPr wrap="none">
            <a:spAutoFit/>
          </a:bodyPr>
          <a:lstStyle/>
          <a:p>
            <a:r>
              <a:rPr lang="en-CA" dirty="0" smtClean="0">
                <a:latin typeface="Bad Script" panose="02000000000000000000" pitchFamily="2" charset="0"/>
              </a:rPr>
              <a:t>Triples</a:t>
            </a:r>
            <a:endParaRPr lang="uk-UA" dirty="0"/>
          </a:p>
        </p:txBody>
      </p:sp>
      <p:sp>
        <p:nvSpPr>
          <p:cNvPr id="14" name="Стрелка вправо 13"/>
          <p:cNvSpPr/>
          <p:nvPr/>
        </p:nvSpPr>
        <p:spPr>
          <a:xfrm>
            <a:off x="4506570" y="3554963"/>
            <a:ext cx="354681" cy="401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5" name="Стрелка вправо 14"/>
          <p:cNvSpPr/>
          <p:nvPr/>
        </p:nvSpPr>
        <p:spPr>
          <a:xfrm>
            <a:off x="6172023" y="3872204"/>
            <a:ext cx="354681" cy="401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6" name="Стрелка вправо 15"/>
          <p:cNvSpPr/>
          <p:nvPr/>
        </p:nvSpPr>
        <p:spPr>
          <a:xfrm>
            <a:off x="3035380" y="3184403"/>
            <a:ext cx="354681" cy="401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Прямоугольник 16"/>
          <p:cNvSpPr/>
          <p:nvPr/>
        </p:nvSpPr>
        <p:spPr>
          <a:xfrm>
            <a:off x="8870416" y="1741332"/>
            <a:ext cx="2870717" cy="4047262"/>
          </a:xfrm>
          <a:prstGeom prst="rect">
            <a:avLst/>
          </a:prstGeom>
          <a:noFill/>
        </p:spPr>
        <p:txBody>
          <a:bodyPr vert="horz" wrap="square" lIns="91440" tIns="45720" rIns="91440" bIns="45720" rtlCol="0">
            <a:spAutoFit/>
          </a:bodyPr>
          <a:lstStyle/>
          <a:p>
            <a:pPr indent="457200">
              <a:spcBef>
                <a:spcPts val="600"/>
              </a:spcBef>
              <a:buClr>
                <a:schemeClr val="accent1">
                  <a:lumMod val="75000"/>
                </a:schemeClr>
              </a:buClr>
              <a:buSzPct val="85000"/>
              <a:buFont typeface="Wingdings" pitchFamily="2" charset="2"/>
              <a:buNone/>
            </a:pPr>
            <a:r>
              <a:rPr lang="uk-UA" dirty="0">
                <a:latin typeface="Bad Script" panose="02000000000000000000" pitchFamily="2" charset="0"/>
              </a:rPr>
              <a:t>Алгоритм A-</a:t>
            </a:r>
            <a:r>
              <a:rPr lang="uk-UA" dirty="0" err="1">
                <a:latin typeface="Bad Script" panose="02000000000000000000" pitchFamily="2" charset="0"/>
              </a:rPr>
              <a:t>priori</a:t>
            </a:r>
            <a:r>
              <a:rPr lang="uk-UA" dirty="0">
                <a:latin typeface="Bad Script" panose="02000000000000000000" pitchFamily="2" charset="0"/>
              </a:rPr>
              <a:t> використовує той факт, що будь-яка підмножина частого набору елементів також є частим набором елементів, зменшуючи кількість необхідних обчислень. </a:t>
            </a:r>
            <a:endParaRPr lang="en-US" dirty="0" smtClean="0">
              <a:latin typeface="Bad Script" panose="02000000000000000000" pitchFamily="2" charset="0"/>
            </a:endParaRPr>
          </a:p>
          <a:p>
            <a:pPr indent="457200">
              <a:spcBef>
                <a:spcPts val="600"/>
              </a:spcBef>
              <a:buClr>
                <a:schemeClr val="accent1">
                  <a:lumMod val="75000"/>
                </a:schemeClr>
              </a:buClr>
              <a:buSzPct val="85000"/>
              <a:buFont typeface="Wingdings" pitchFamily="2" charset="2"/>
              <a:buNone/>
            </a:pPr>
            <a:r>
              <a:rPr lang="uk-UA" dirty="0" smtClean="0">
                <a:latin typeface="Bad Script" panose="02000000000000000000" pitchFamily="2" charset="0"/>
              </a:rPr>
              <a:t>Ви </a:t>
            </a:r>
            <a:r>
              <a:rPr lang="uk-UA" dirty="0">
                <a:latin typeface="Bad Script" panose="02000000000000000000" pitchFamily="2" charset="0"/>
              </a:rPr>
              <a:t>можете спостерігати </a:t>
            </a:r>
            <a:r>
              <a:rPr lang="uk-UA" dirty="0" smtClean="0">
                <a:latin typeface="Bad Script" panose="02000000000000000000" pitchFamily="2" charset="0"/>
              </a:rPr>
              <a:t>це</a:t>
            </a:r>
            <a:r>
              <a:rPr lang="en-US" dirty="0" smtClean="0">
                <a:latin typeface="Bad Script" panose="02000000000000000000" pitchFamily="2" charset="0"/>
              </a:rPr>
              <a:t> </a:t>
            </a:r>
            <a:r>
              <a:rPr lang="uk-UA" dirty="0">
                <a:latin typeface="Bad Script" panose="02000000000000000000" pitchFamily="2" charset="0"/>
              </a:rPr>
              <a:t>н</a:t>
            </a:r>
            <a:r>
              <a:rPr lang="uk-UA" dirty="0" smtClean="0">
                <a:latin typeface="Bad Script" panose="02000000000000000000" pitchFamily="2" charset="0"/>
              </a:rPr>
              <a:t>а рис. </a:t>
            </a:r>
            <a:r>
              <a:rPr lang="uk-UA" dirty="0">
                <a:latin typeface="Bad Script" panose="02000000000000000000" pitchFamily="2" charset="0"/>
              </a:rPr>
              <a:t>Оскільки ми маємо лише одну часту трійку, ми не можемо мати більші часті набори елементів (немає дійсних комбінацій підмножин).</a:t>
            </a:r>
          </a:p>
        </p:txBody>
      </p:sp>
      <p:sp>
        <p:nvSpPr>
          <p:cNvPr id="18" name="Прямоугольник 17"/>
          <p:cNvSpPr/>
          <p:nvPr/>
        </p:nvSpPr>
        <p:spPr>
          <a:xfrm>
            <a:off x="3390061" y="4945226"/>
            <a:ext cx="1069854" cy="61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9" name="Прямоугольник 18"/>
          <p:cNvSpPr/>
          <p:nvPr/>
        </p:nvSpPr>
        <p:spPr>
          <a:xfrm>
            <a:off x="3390061" y="4313685"/>
            <a:ext cx="1069854" cy="61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Прямоугольник 19"/>
          <p:cNvSpPr/>
          <p:nvPr/>
        </p:nvSpPr>
        <p:spPr>
          <a:xfrm>
            <a:off x="3390061" y="3130122"/>
            <a:ext cx="1069854" cy="61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1" name="Прямоугольник 20"/>
          <p:cNvSpPr/>
          <p:nvPr/>
        </p:nvSpPr>
        <p:spPr>
          <a:xfrm>
            <a:off x="4802664" y="3963833"/>
            <a:ext cx="1523374" cy="20349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2" name="Прямоугольник 21"/>
          <p:cNvSpPr/>
          <p:nvPr/>
        </p:nvSpPr>
        <p:spPr>
          <a:xfrm>
            <a:off x="6446893" y="4682543"/>
            <a:ext cx="2034515" cy="878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51614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232201"/>
          </a:xfrm>
        </p:spPr>
        <p:txBody>
          <a:bodyPr>
            <a:normAutofit/>
          </a:bodyPr>
          <a:lstStyle/>
          <a:p>
            <a:pPr algn="ctr"/>
            <a:r>
              <a:rPr lang="uk-UA" sz="4400" dirty="0" smtClean="0"/>
              <a:t>Асоціативні правила</a:t>
            </a:r>
            <a:endParaRPr lang="uk-UA" sz="4400" dirty="0"/>
          </a:p>
        </p:txBody>
      </p:sp>
      <p:sp>
        <p:nvSpPr>
          <p:cNvPr id="3" name="Объект 2"/>
          <p:cNvSpPr>
            <a:spLocks noGrp="1"/>
          </p:cNvSpPr>
          <p:nvPr>
            <p:ph sz="half" idx="1"/>
          </p:nvPr>
        </p:nvSpPr>
        <p:spPr>
          <a:xfrm>
            <a:off x="743276" y="1788677"/>
            <a:ext cx="4754880" cy="4383522"/>
          </a:xfrm>
        </p:spPr>
        <p:txBody>
          <a:bodyPr>
            <a:noAutofit/>
          </a:bodyPr>
          <a:lstStyle/>
          <a:p>
            <a:pPr marL="0" indent="457200">
              <a:lnSpc>
                <a:spcPct val="100000"/>
              </a:lnSpc>
              <a:spcBef>
                <a:spcPts val="600"/>
              </a:spcBef>
              <a:buNone/>
            </a:pPr>
            <a:r>
              <a:rPr lang="uk-UA" sz="1900" dirty="0" smtClean="0"/>
              <a:t>Пошук </a:t>
            </a:r>
            <a:r>
              <a:rPr lang="uk-UA" sz="1900" dirty="0"/>
              <a:t>правил асоціації – це метод машинного навчання для виявлення цікавих </a:t>
            </a:r>
            <a:r>
              <a:rPr lang="uk-UA" sz="1900" dirty="0" err="1"/>
              <a:t>зв’язків</a:t>
            </a:r>
            <a:r>
              <a:rPr lang="uk-UA" sz="1900" dirty="0"/>
              <a:t> між змінними у великих базах даних. Він призначений для виявлення сильних правил у базі даних на основі деяких цікавих показників. </a:t>
            </a:r>
            <a:endParaRPr lang="uk-UA" sz="1900" dirty="0" smtClean="0"/>
          </a:p>
          <a:p>
            <a:pPr marL="0" indent="457200">
              <a:lnSpc>
                <a:spcPct val="100000"/>
              </a:lnSpc>
              <a:spcBef>
                <a:spcPts val="600"/>
              </a:spcBef>
              <a:buNone/>
            </a:pPr>
            <a:r>
              <a:rPr lang="uk-UA" sz="1900" dirty="0" smtClean="0"/>
              <a:t>Для </a:t>
            </a:r>
            <a:r>
              <a:rPr lang="uk-UA" sz="1900" dirty="0"/>
              <a:t>будь-якої заданої транзакції з кількома елементами правила асоціації спрямовані на отримання правил, які визначають, як і чому певні елементи пов’язані</a:t>
            </a:r>
            <a:r>
              <a:rPr lang="uk-UA" sz="1900" dirty="0" smtClean="0"/>
              <a:t>.</a:t>
            </a:r>
            <a:r>
              <a:rPr lang="ru-RU" sz="1900" dirty="0"/>
              <a:t> </a:t>
            </a:r>
            <a:endParaRPr lang="ru-RU" sz="1900" dirty="0" smtClean="0"/>
          </a:p>
          <a:p>
            <a:pPr marL="0" indent="457200">
              <a:lnSpc>
                <a:spcPct val="100000"/>
              </a:lnSpc>
              <a:spcBef>
                <a:spcPts val="600"/>
              </a:spcBef>
              <a:buNone/>
            </a:pPr>
            <a:r>
              <a:rPr lang="uk-UA" sz="1900" dirty="0" smtClean="0"/>
              <a:t>Правила асоціації в основному використовуються для аналізу та прогнозування поведінки клієнтів.</a:t>
            </a:r>
            <a:endParaRPr lang="uk-UA" sz="1900" dirty="0"/>
          </a:p>
        </p:txBody>
      </p:sp>
      <p:sp>
        <p:nvSpPr>
          <p:cNvPr id="4" name="Объект 3"/>
          <p:cNvSpPr>
            <a:spLocks noGrp="1"/>
          </p:cNvSpPr>
          <p:nvPr>
            <p:ph sz="half" idx="2"/>
          </p:nvPr>
        </p:nvSpPr>
        <p:spPr>
          <a:xfrm>
            <a:off x="6177612" y="1961294"/>
            <a:ext cx="4950636" cy="4210905"/>
          </a:xfrm>
        </p:spPr>
        <p:txBody>
          <a:bodyPr vert="horz" lIns="91440" tIns="45720" rIns="91440" bIns="45720" rtlCol="0">
            <a:normAutofit fontScale="92500" lnSpcReduction="20000"/>
          </a:bodyPr>
          <a:lstStyle/>
          <a:p>
            <a:pPr marL="0" indent="457200">
              <a:lnSpc>
                <a:spcPct val="100000"/>
              </a:lnSpc>
              <a:spcBef>
                <a:spcPts val="600"/>
              </a:spcBef>
              <a:buNone/>
            </a:pPr>
            <a:r>
              <a:rPr lang="uk-UA" dirty="0"/>
              <a:t>Правила асоціації створюються шляхом пошуку інформації про загальні шаблони «якщо-тоді» та використання конкретних критеріїв із підтримкою та довірою для визначення ключових </a:t>
            </a:r>
            <a:r>
              <a:rPr lang="uk-UA" dirty="0" err="1"/>
              <a:t>зв’язків</a:t>
            </a:r>
            <a:r>
              <a:rPr lang="uk-UA" dirty="0" smtClean="0"/>
              <a:t>.</a:t>
            </a:r>
          </a:p>
          <a:p>
            <a:pPr marL="0" indent="457200">
              <a:lnSpc>
                <a:spcPct val="100000"/>
              </a:lnSpc>
              <a:spcBef>
                <a:spcPts val="600"/>
              </a:spcBef>
              <a:buNone/>
            </a:pPr>
            <a:r>
              <a:rPr lang="uk-UA" dirty="0" smtClean="0"/>
              <a:t> </a:t>
            </a:r>
            <a:r>
              <a:rPr lang="uk-UA" dirty="0"/>
              <a:t>Вони допомагають </a:t>
            </a:r>
            <a:r>
              <a:rPr lang="uk-UA" u="sng" dirty="0"/>
              <a:t>показати частоту елемента в заданих даних</a:t>
            </a:r>
            <a:r>
              <a:rPr lang="uk-UA" dirty="0"/>
              <a:t>, оскільки достовірність визначається кількістю разів, коли твердження «якщо-тоді» виявляється істинним. </a:t>
            </a:r>
            <a:endParaRPr lang="uk-UA" dirty="0" smtClean="0"/>
          </a:p>
          <a:p>
            <a:pPr marL="0" indent="457200">
              <a:lnSpc>
                <a:spcPct val="100000"/>
              </a:lnSpc>
              <a:spcBef>
                <a:spcPts val="600"/>
              </a:spcBef>
              <a:buNone/>
            </a:pPr>
            <a:r>
              <a:rPr lang="uk-UA" dirty="0" smtClean="0"/>
              <a:t>Однак </a:t>
            </a:r>
            <a:r>
              <a:rPr lang="uk-UA" dirty="0"/>
              <a:t>для порівняння очікуваної та фактичної впевненості часто використовується третій критерій, який називається підвищенням. Ліфт показує, скільки разів було передбачено, що твердження якщо-то буде істинним.</a:t>
            </a:r>
          </a:p>
        </p:txBody>
      </p:sp>
    </p:spTree>
    <p:extLst>
      <p:ext uri="{BB962C8B-B14F-4D97-AF65-F5344CB8AC3E}">
        <p14:creationId xmlns:p14="http://schemas.microsoft.com/office/powerpoint/2010/main" val="3639569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a:bodyPr>
          <a:lstStyle/>
          <a:p>
            <a:r>
              <a:rPr lang="uk-UA" sz="6600" dirty="0"/>
              <a:t>Алгоритм зростання частотного шаблону</a:t>
            </a:r>
          </a:p>
        </p:txBody>
      </p:sp>
      <p:sp>
        <p:nvSpPr>
          <p:cNvPr id="6" name="Текст 5"/>
          <p:cNvSpPr>
            <a:spLocks noGrp="1"/>
          </p:cNvSpPr>
          <p:nvPr>
            <p:ph type="body" idx="1"/>
          </p:nvPr>
        </p:nvSpPr>
        <p:spPr/>
        <p:txBody>
          <a:bodyPr/>
          <a:lstStyle/>
          <a:p>
            <a:r>
              <a:rPr lang="en-CA" dirty="0"/>
              <a:t>Frequent Pattern Growth Algorithm</a:t>
            </a:r>
            <a:endParaRPr lang="uk-UA" dirty="0"/>
          </a:p>
        </p:txBody>
      </p:sp>
    </p:spTree>
    <p:extLst>
      <p:ext uri="{BB962C8B-B14F-4D97-AF65-F5344CB8AC3E}">
        <p14:creationId xmlns:p14="http://schemas.microsoft.com/office/powerpoint/2010/main" val="1532571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8549640" y="468438"/>
            <a:ext cx="3461657" cy="1100080"/>
          </a:xfrm>
        </p:spPr>
        <p:txBody>
          <a:bodyPr/>
          <a:lstStyle/>
          <a:p>
            <a:pPr algn="ctr"/>
            <a:r>
              <a:rPr lang="en-CA" dirty="0"/>
              <a:t>Conditional Pattern Base</a:t>
            </a:r>
            <a:endParaRPr lang="uk-UA" dirty="0"/>
          </a:p>
        </p:txBody>
      </p:sp>
      <p:pic>
        <p:nvPicPr>
          <p:cNvPr id="10" name="Объект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727" y="468438"/>
            <a:ext cx="7983300" cy="5755079"/>
          </a:xfrm>
        </p:spPr>
      </p:pic>
      <p:sp>
        <p:nvSpPr>
          <p:cNvPr id="9" name="Текст 8"/>
          <p:cNvSpPr>
            <a:spLocks noGrp="1"/>
          </p:cNvSpPr>
          <p:nvPr>
            <p:ph type="body" sz="half" idx="2"/>
          </p:nvPr>
        </p:nvSpPr>
        <p:spPr>
          <a:xfrm>
            <a:off x="8585606" y="1700057"/>
            <a:ext cx="3200400" cy="2400020"/>
          </a:xfrm>
        </p:spPr>
        <p:txBody>
          <a:bodyPr>
            <a:noAutofit/>
          </a:bodyPr>
          <a:lstStyle/>
          <a:p>
            <a:r>
              <a:rPr lang="uk-UA" sz="1600" dirty="0"/>
              <a:t>Тепер для кожного елемента обчислюється </a:t>
            </a:r>
            <a:r>
              <a:rPr lang="uk-UA" sz="1600" b="1" u="sng" dirty="0"/>
              <a:t>База умовного шаблону,</a:t>
            </a:r>
            <a:r>
              <a:rPr lang="uk-UA" sz="1600" dirty="0"/>
              <a:t> яка є мітками шляхів усіх шляхів, які ведуть до будь-якого вузла даного елемента в дереві частих шаблонів. Зауважте, що елементи в таблиці нижче розташовано в порядку зростання їх частоти.</a:t>
            </a:r>
          </a:p>
          <a:p>
            <a:endParaRPr lang="uk-UA" sz="1600" dirty="0"/>
          </a:p>
        </p:txBody>
      </p:sp>
      <p:graphicFrame>
        <p:nvGraphicFramePr>
          <p:cNvPr id="11" name="Таблица 10"/>
          <p:cNvGraphicFramePr>
            <a:graphicFrameLocks noGrp="1"/>
          </p:cNvGraphicFramePr>
          <p:nvPr>
            <p:extLst>
              <p:ext uri="{D42A27DB-BD31-4B8C-83A1-F6EECF244321}">
                <p14:modId xmlns:p14="http://schemas.microsoft.com/office/powerpoint/2010/main" val="2894810159"/>
              </p:ext>
            </p:extLst>
          </p:nvPr>
        </p:nvGraphicFramePr>
        <p:xfrm>
          <a:off x="8486598" y="4006771"/>
          <a:ext cx="3398416" cy="2123440"/>
        </p:xfrm>
        <a:graphic>
          <a:graphicData uri="http://schemas.openxmlformats.org/drawingml/2006/table">
            <a:tbl>
              <a:tblPr firstRow="1" bandRow="1">
                <a:tableStyleId>{5C22544A-7EE6-4342-B048-85BDC9FD1C3A}</a:tableStyleId>
              </a:tblPr>
              <a:tblGrid>
                <a:gridCol w="795176">
                  <a:extLst>
                    <a:ext uri="{9D8B030D-6E8A-4147-A177-3AD203B41FA5}">
                      <a16:colId xmlns:a16="http://schemas.microsoft.com/office/drawing/2014/main" val="2092091564"/>
                    </a:ext>
                  </a:extLst>
                </a:gridCol>
                <a:gridCol w="2603240">
                  <a:extLst>
                    <a:ext uri="{9D8B030D-6E8A-4147-A177-3AD203B41FA5}">
                      <a16:colId xmlns:a16="http://schemas.microsoft.com/office/drawing/2014/main" val="2057467173"/>
                    </a:ext>
                  </a:extLst>
                </a:gridCol>
              </a:tblGrid>
              <a:tr h="370840">
                <a:tc>
                  <a:txBody>
                    <a:bodyPr/>
                    <a:lstStyle/>
                    <a:p>
                      <a:r>
                        <a:rPr lang="en-US" dirty="0" smtClean="0"/>
                        <a:t>Item</a:t>
                      </a:r>
                      <a:endParaRPr lang="uk-UA" dirty="0"/>
                    </a:p>
                  </a:txBody>
                  <a:tcPr/>
                </a:tc>
                <a:tc>
                  <a:txBody>
                    <a:bodyPr/>
                    <a:lstStyle/>
                    <a:p>
                      <a:pPr algn="ctr"/>
                      <a:r>
                        <a:rPr lang="en-CA" dirty="0" smtClean="0"/>
                        <a:t>Conditional Pattern Base</a:t>
                      </a:r>
                      <a:endParaRPr lang="uk-UA" dirty="0"/>
                    </a:p>
                  </a:txBody>
                  <a:tcPr/>
                </a:tc>
                <a:extLst>
                  <a:ext uri="{0D108BD9-81ED-4DB2-BD59-A6C34878D82A}">
                    <a16:rowId xmlns:a16="http://schemas.microsoft.com/office/drawing/2014/main" val="2275523080"/>
                  </a:ext>
                </a:extLst>
              </a:tr>
              <a:tr h="370840">
                <a:tc>
                  <a:txBody>
                    <a:bodyPr/>
                    <a:lstStyle/>
                    <a:p>
                      <a:pPr algn="ctr"/>
                      <a:r>
                        <a:rPr lang="ru-RU" dirty="0" smtClean="0"/>
                        <a:t>Г</a:t>
                      </a:r>
                      <a:endParaRPr lang="uk-UA" dirty="0"/>
                    </a:p>
                  </a:txBody>
                  <a:tcPr/>
                </a:tc>
                <a:tc>
                  <a:txBody>
                    <a:bodyPr/>
                    <a:lstStyle/>
                    <a:p>
                      <a:pPr algn="ctr"/>
                      <a:r>
                        <a:rPr lang="en-US" dirty="0" smtClean="0"/>
                        <a:t>{</a:t>
                      </a:r>
                      <a:r>
                        <a:rPr lang="ru-RU" dirty="0" smtClean="0"/>
                        <a:t>Я,В,К:1</a:t>
                      </a:r>
                      <a:r>
                        <a:rPr lang="en-US" dirty="0" smtClean="0"/>
                        <a:t>}, {</a:t>
                      </a:r>
                      <a:r>
                        <a:rPr lang="ru-RU" dirty="0" smtClean="0"/>
                        <a:t>Я:1</a:t>
                      </a:r>
                      <a:r>
                        <a:rPr lang="en-US" dirty="0" smtClean="0"/>
                        <a:t>}</a:t>
                      </a:r>
                      <a:endParaRPr lang="uk-UA" dirty="0"/>
                    </a:p>
                  </a:txBody>
                  <a:tcPr/>
                </a:tc>
                <a:extLst>
                  <a:ext uri="{0D108BD9-81ED-4DB2-BD59-A6C34878D82A}">
                    <a16:rowId xmlns:a16="http://schemas.microsoft.com/office/drawing/2014/main" val="2123480220"/>
                  </a:ext>
                </a:extLst>
              </a:tr>
              <a:tr h="370840">
                <a:tc>
                  <a:txBody>
                    <a:bodyPr/>
                    <a:lstStyle/>
                    <a:p>
                      <a:pPr algn="ctr"/>
                      <a:r>
                        <a:rPr lang="ru-RU" dirty="0" smtClean="0"/>
                        <a:t>К</a:t>
                      </a:r>
                      <a:endParaRPr lang="uk-UA" dirty="0"/>
                    </a:p>
                  </a:txBody>
                  <a:tcPr/>
                </a:tc>
                <a:tc>
                  <a:txBody>
                    <a:bodyPr/>
                    <a:lstStyle/>
                    <a:p>
                      <a:pPr algn="ctr"/>
                      <a:r>
                        <a:rPr lang="en-US" dirty="0" smtClean="0"/>
                        <a:t>{</a:t>
                      </a:r>
                      <a:r>
                        <a:rPr lang="ru-RU" dirty="0" smtClean="0"/>
                        <a:t>Я,В:2</a:t>
                      </a:r>
                      <a:r>
                        <a:rPr lang="en-US" dirty="0" smtClean="0"/>
                        <a:t>}</a:t>
                      </a:r>
                      <a:endParaRPr lang="uk-UA" dirty="0"/>
                    </a:p>
                  </a:txBody>
                  <a:tcPr/>
                </a:tc>
                <a:extLst>
                  <a:ext uri="{0D108BD9-81ED-4DB2-BD59-A6C34878D82A}">
                    <a16:rowId xmlns:a16="http://schemas.microsoft.com/office/drawing/2014/main" val="183796186"/>
                  </a:ext>
                </a:extLst>
              </a:tr>
              <a:tr h="370840">
                <a:tc>
                  <a:txBody>
                    <a:bodyPr/>
                    <a:lstStyle/>
                    <a:p>
                      <a:pPr algn="ctr"/>
                      <a:r>
                        <a:rPr lang="ru-RU" dirty="0" smtClean="0"/>
                        <a:t>В</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a:t>
                      </a:r>
                      <a:r>
                        <a:rPr lang="ru-RU" dirty="0" smtClean="0"/>
                        <a:t>Я:3</a:t>
                      </a:r>
                      <a:r>
                        <a:rPr lang="en-US" dirty="0" smtClean="0"/>
                        <a:t>}</a:t>
                      </a:r>
                      <a:endParaRPr lang="uk-UA" dirty="0" smtClean="0"/>
                    </a:p>
                  </a:txBody>
                  <a:tcPr/>
                </a:tc>
                <a:extLst>
                  <a:ext uri="{0D108BD9-81ED-4DB2-BD59-A6C34878D82A}">
                    <a16:rowId xmlns:a16="http://schemas.microsoft.com/office/drawing/2014/main" val="3472836405"/>
                  </a:ext>
                </a:extLst>
              </a:tr>
              <a:tr h="370840">
                <a:tc>
                  <a:txBody>
                    <a:bodyPr/>
                    <a:lstStyle/>
                    <a:p>
                      <a:pPr algn="ctr"/>
                      <a:r>
                        <a:rPr lang="ru-RU" dirty="0" smtClean="0"/>
                        <a:t>Я</a:t>
                      </a:r>
                      <a:endParaRPr lang="uk-UA" dirty="0"/>
                    </a:p>
                  </a:txBody>
                  <a:tcPr/>
                </a:tc>
                <a:tc>
                  <a:txBody>
                    <a:bodyPr/>
                    <a:lstStyle/>
                    <a:p>
                      <a:pPr algn="ctr"/>
                      <a:endParaRPr lang="uk-UA" dirty="0"/>
                    </a:p>
                  </a:txBody>
                  <a:tcPr/>
                </a:tc>
                <a:extLst>
                  <a:ext uri="{0D108BD9-81ED-4DB2-BD59-A6C34878D82A}">
                    <a16:rowId xmlns:a16="http://schemas.microsoft.com/office/drawing/2014/main" val="4260994858"/>
                  </a:ext>
                </a:extLst>
              </a:tr>
            </a:tbl>
          </a:graphicData>
        </a:graphic>
      </p:graphicFrame>
      <p:sp>
        <p:nvSpPr>
          <p:cNvPr id="12" name="TextBox 11"/>
          <p:cNvSpPr txBox="1"/>
          <p:nvPr/>
        </p:nvSpPr>
        <p:spPr>
          <a:xfrm>
            <a:off x="2183364" y="3042989"/>
            <a:ext cx="595035" cy="369332"/>
          </a:xfrm>
          <a:prstGeom prst="rect">
            <a:avLst/>
          </a:prstGeom>
          <a:noFill/>
        </p:spPr>
        <p:txBody>
          <a:bodyPr wrap="none" rtlCol="0">
            <a:spAutoFit/>
          </a:bodyPr>
          <a:lstStyle/>
          <a:p>
            <a:r>
              <a:rPr lang="en-US" dirty="0"/>
              <a:t>p</a:t>
            </a:r>
            <a:r>
              <a:rPr lang="ru-RU" dirty="0" smtClean="0"/>
              <a:t>=2</a:t>
            </a:r>
            <a:endParaRPr lang="uk-UA" dirty="0"/>
          </a:p>
        </p:txBody>
      </p:sp>
      <p:cxnSp>
        <p:nvCxnSpPr>
          <p:cNvPr id="14" name="Прямая со стрелкой 13"/>
          <p:cNvCxnSpPr/>
          <p:nvPr/>
        </p:nvCxnSpPr>
        <p:spPr>
          <a:xfrm flipV="1">
            <a:off x="2778399" y="2239347"/>
            <a:ext cx="1327070" cy="877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9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92672" y="605930"/>
            <a:ext cx="10058400" cy="1372160"/>
          </a:xfrm>
        </p:spPr>
        <p:txBody>
          <a:bodyPr vert="horz" lIns="91440" tIns="45720" rIns="91440" bIns="45720" rtlCol="0" anchor="ctr">
            <a:normAutofit/>
          </a:bodyPr>
          <a:lstStyle/>
          <a:p>
            <a:pPr algn="ctr"/>
            <a:r>
              <a:rPr lang="en-CA" sz="4400" b="1" dirty="0"/>
              <a:t>Conditional Frequent Pattern Tree</a:t>
            </a:r>
            <a:endParaRPr lang="uk-UA" sz="4400" b="1" dirty="0"/>
          </a:p>
        </p:txBody>
      </p:sp>
      <p:graphicFrame>
        <p:nvGraphicFramePr>
          <p:cNvPr id="5" name="Таблица 4"/>
          <p:cNvGraphicFramePr>
            <a:graphicFrameLocks noGrp="1"/>
          </p:cNvGraphicFramePr>
          <p:nvPr>
            <p:extLst>
              <p:ext uri="{D42A27DB-BD31-4B8C-83A1-F6EECF244321}">
                <p14:modId xmlns:p14="http://schemas.microsoft.com/office/powerpoint/2010/main" val="2959714265"/>
              </p:ext>
            </p:extLst>
          </p:nvPr>
        </p:nvGraphicFramePr>
        <p:xfrm>
          <a:off x="1276218" y="2044614"/>
          <a:ext cx="9491307" cy="2123440"/>
        </p:xfrm>
        <a:graphic>
          <a:graphicData uri="http://schemas.openxmlformats.org/drawingml/2006/table">
            <a:tbl>
              <a:tblPr firstRow="1" bandRow="1">
                <a:tableStyleId>{5C22544A-7EE6-4342-B048-85BDC9FD1C3A}</a:tableStyleId>
              </a:tblPr>
              <a:tblGrid>
                <a:gridCol w="1038731">
                  <a:extLst>
                    <a:ext uri="{9D8B030D-6E8A-4147-A177-3AD203B41FA5}">
                      <a16:colId xmlns:a16="http://schemas.microsoft.com/office/drawing/2014/main" val="2092091564"/>
                    </a:ext>
                  </a:extLst>
                </a:gridCol>
                <a:gridCol w="2526057">
                  <a:extLst>
                    <a:ext uri="{9D8B030D-6E8A-4147-A177-3AD203B41FA5}">
                      <a16:colId xmlns:a16="http://schemas.microsoft.com/office/drawing/2014/main" val="2057467173"/>
                    </a:ext>
                  </a:extLst>
                </a:gridCol>
                <a:gridCol w="3497617">
                  <a:extLst>
                    <a:ext uri="{9D8B030D-6E8A-4147-A177-3AD203B41FA5}">
                      <a16:colId xmlns:a16="http://schemas.microsoft.com/office/drawing/2014/main" val="2245071791"/>
                    </a:ext>
                  </a:extLst>
                </a:gridCol>
                <a:gridCol w="2428902">
                  <a:extLst>
                    <a:ext uri="{9D8B030D-6E8A-4147-A177-3AD203B41FA5}">
                      <a16:colId xmlns:a16="http://schemas.microsoft.com/office/drawing/2014/main" val="876992501"/>
                    </a:ext>
                  </a:extLst>
                </a:gridCol>
              </a:tblGrid>
              <a:tr h="370840">
                <a:tc>
                  <a:txBody>
                    <a:bodyPr/>
                    <a:lstStyle/>
                    <a:p>
                      <a:pPr algn="ctr"/>
                      <a:r>
                        <a:rPr lang="en-US" dirty="0" smtClean="0"/>
                        <a:t>Item</a:t>
                      </a:r>
                      <a:endParaRPr lang="uk-UA" dirty="0"/>
                    </a:p>
                  </a:txBody>
                  <a:tcPr/>
                </a:tc>
                <a:tc>
                  <a:txBody>
                    <a:bodyPr/>
                    <a:lstStyle/>
                    <a:p>
                      <a:pPr algn="ctr"/>
                      <a:r>
                        <a:rPr lang="en-CA" dirty="0" smtClean="0"/>
                        <a:t>Conditional Pattern Base</a:t>
                      </a:r>
                      <a:endParaRPr lang="uk-UA" dirty="0"/>
                    </a:p>
                  </a:txBody>
                  <a:tcPr/>
                </a:tc>
                <a:tc>
                  <a:txBody>
                    <a:bodyPr/>
                    <a:lstStyle/>
                    <a:p>
                      <a:pPr algn="ctr"/>
                      <a:r>
                        <a:rPr lang="en-CA" sz="1800" b="1" i="0" kern="1200" dirty="0" smtClean="0">
                          <a:solidFill>
                            <a:schemeClr val="lt1"/>
                          </a:solidFill>
                          <a:effectLst/>
                          <a:latin typeface="+mn-lt"/>
                          <a:ea typeface="+mn-ea"/>
                          <a:cs typeface="+mn-cs"/>
                        </a:rPr>
                        <a:t>Conditional Frequent Pattern Tree</a:t>
                      </a:r>
                      <a:endParaRPr lang="uk-UA" dirty="0"/>
                    </a:p>
                  </a:txBody>
                  <a:tcPr/>
                </a:tc>
                <a:tc>
                  <a:txBody>
                    <a:bodyPr/>
                    <a:lstStyle/>
                    <a:p>
                      <a:pPr algn="ctr"/>
                      <a:r>
                        <a:rPr lang="en-CA" sz="1800" b="1" i="0" kern="1200" dirty="0" smtClean="0">
                          <a:solidFill>
                            <a:schemeClr val="lt1"/>
                          </a:solidFill>
                          <a:effectLst/>
                          <a:latin typeface="+mn-lt"/>
                          <a:ea typeface="+mn-ea"/>
                          <a:cs typeface="+mn-cs"/>
                        </a:rPr>
                        <a:t>Frequent Pattern rules</a:t>
                      </a:r>
                      <a:endParaRPr lang="uk-UA" dirty="0"/>
                    </a:p>
                  </a:txBody>
                  <a:tcPr/>
                </a:tc>
                <a:extLst>
                  <a:ext uri="{0D108BD9-81ED-4DB2-BD59-A6C34878D82A}">
                    <a16:rowId xmlns:a16="http://schemas.microsoft.com/office/drawing/2014/main" val="2275523080"/>
                  </a:ext>
                </a:extLst>
              </a:tr>
              <a:tr h="370840">
                <a:tc>
                  <a:txBody>
                    <a:bodyPr/>
                    <a:lstStyle/>
                    <a:p>
                      <a:pPr algn="ctr"/>
                      <a:r>
                        <a:rPr lang="ru-RU" dirty="0" smtClean="0"/>
                        <a:t>Г</a:t>
                      </a:r>
                      <a:endParaRPr lang="uk-UA" dirty="0"/>
                    </a:p>
                  </a:txBody>
                  <a:tcPr/>
                </a:tc>
                <a:tc>
                  <a:txBody>
                    <a:bodyPr/>
                    <a:lstStyle/>
                    <a:p>
                      <a:pPr algn="ctr"/>
                      <a:r>
                        <a:rPr lang="en-US" dirty="0" smtClean="0"/>
                        <a:t>{</a:t>
                      </a:r>
                      <a:r>
                        <a:rPr lang="ru-RU" dirty="0" smtClean="0"/>
                        <a:t>Я,В,К:1</a:t>
                      </a:r>
                      <a:r>
                        <a:rPr lang="en-US" dirty="0" smtClean="0"/>
                        <a:t>}, {</a:t>
                      </a:r>
                      <a:r>
                        <a:rPr lang="ru-RU" dirty="0" smtClean="0"/>
                        <a:t>Я:1</a:t>
                      </a:r>
                      <a:r>
                        <a:rPr lang="en-US" dirty="0" smtClean="0"/>
                        <a:t>}</a:t>
                      </a:r>
                      <a:endParaRPr lang="uk-UA" dirty="0"/>
                    </a:p>
                  </a:txBody>
                  <a:tcPr/>
                </a:tc>
                <a:tc>
                  <a:txBody>
                    <a:bodyPr/>
                    <a:lstStyle/>
                    <a:p>
                      <a:pPr algn="ctr"/>
                      <a:r>
                        <a:rPr lang="en-US" dirty="0" smtClean="0"/>
                        <a:t>{</a:t>
                      </a:r>
                      <a:r>
                        <a:rPr lang="ru-RU" dirty="0" smtClean="0"/>
                        <a:t>Я:2</a:t>
                      </a:r>
                      <a:r>
                        <a:rPr lang="en-US" dirty="0" smtClean="0"/>
                        <a:t>}</a:t>
                      </a:r>
                      <a:endParaRPr lang="uk-UA" dirty="0"/>
                    </a:p>
                  </a:txBody>
                  <a:tcPr/>
                </a:tc>
                <a:tc>
                  <a:txBody>
                    <a:bodyPr/>
                    <a:lstStyle/>
                    <a:p>
                      <a:pPr algn="ctr"/>
                      <a:r>
                        <a:rPr lang="en-US" dirty="0" smtClean="0"/>
                        <a:t>{&lt;</a:t>
                      </a:r>
                      <a:r>
                        <a:rPr lang="uk-UA" dirty="0" smtClean="0"/>
                        <a:t>Г,Я:2</a:t>
                      </a:r>
                      <a:r>
                        <a:rPr lang="en-US" dirty="0" smtClean="0"/>
                        <a:t>&gt;}</a:t>
                      </a:r>
                      <a:endParaRPr lang="uk-UA" dirty="0"/>
                    </a:p>
                  </a:txBody>
                  <a:tcPr/>
                </a:tc>
                <a:extLst>
                  <a:ext uri="{0D108BD9-81ED-4DB2-BD59-A6C34878D82A}">
                    <a16:rowId xmlns:a16="http://schemas.microsoft.com/office/drawing/2014/main" val="2123480220"/>
                  </a:ext>
                </a:extLst>
              </a:tr>
              <a:tr h="370840">
                <a:tc>
                  <a:txBody>
                    <a:bodyPr/>
                    <a:lstStyle/>
                    <a:p>
                      <a:pPr algn="ctr"/>
                      <a:r>
                        <a:rPr lang="ru-RU" dirty="0" smtClean="0"/>
                        <a:t>К</a:t>
                      </a:r>
                      <a:endParaRPr lang="uk-UA" dirty="0"/>
                    </a:p>
                  </a:txBody>
                  <a:tcPr/>
                </a:tc>
                <a:tc>
                  <a:txBody>
                    <a:bodyPr/>
                    <a:lstStyle/>
                    <a:p>
                      <a:pPr algn="ctr"/>
                      <a:r>
                        <a:rPr lang="en-US" dirty="0" smtClean="0"/>
                        <a:t>{</a:t>
                      </a:r>
                      <a:r>
                        <a:rPr lang="ru-RU" dirty="0" smtClean="0"/>
                        <a:t>Я,В:2</a:t>
                      </a:r>
                      <a:r>
                        <a:rPr lang="en-US" dirty="0" smtClean="0"/>
                        <a:t>}</a:t>
                      </a:r>
                      <a:endParaRPr lang="uk-UA" dirty="0"/>
                    </a:p>
                  </a:txBody>
                  <a:tcPr/>
                </a:tc>
                <a:tc>
                  <a:txBody>
                    <a:bodyPr/>
                    <a:lstStyle/>
                    <a:p>
                      <a:pPr algn="ctr"/>
                      <a:r>
                        <a:rPr lang="en-US" dirty="0" smtClean="0"/>
                        <a:t>{</a:t>
                      </a:r>
                      <a:r>
                        <a:rPr lang="ru-RU" dirty="0" smtClean="0"/>
                        <a:t>Я</a:t>
                      </a:r>
                      <a:r>
                        <a:rPr lang="en-US" dirty="0" smtClean="0"/>
                        <a:t>,</a:t>
                      </a:r>
                      <a:r>
                        <a:rPr lang="ru-RU" dirty="0" smtClean="0"/>
                        <a:t>В:2</a:t>
                      </a:r>
                      <a:r>
                        <a:rPr lang="en-US" dirty="0" smtClean="0"/>
                        <a:t>}</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{&lt;</a:t>
                      </a:r>
                      <a:r>
                        <a:rPr lang="uk-UA" dirty="0" smtClean="0"/>
                        <a:t>К,Я,В:2</a:t>
                      </a:r>
                      <a:r>
                        <a:rPr lang="en-US" dirty="0" smtClean="0"/>
                        <a:t>&gt;}</a:t>
                      </a:r>
                      <a:endParaRPr lang="uk-UA" dirty="0" smtClean="0"/>
                    </a:p>
                  </a:txBody>
                  <a:tcPr/>
                </a:tc>
                <a:extLst>
                  <a:ext uri="{0D108BD9-81ED-4DB2-BD59-A6C34878D82A}">
                    <a16:rowId xmlns:a16="http://schemas.microsoft.com/office/drawing/2014/main" val="183796186"/>
                  </a:ext>
                </a:extLst>
              </a:tr>
              <a:tr h="370840">
                <a:tc>
                  <a:txBody>
                    <a:bodyPr/>
                    <a:lstStyle/>
                    <a:p>
                      <a:pPr algn="ctr"/>
                      <a:r>
                        <a:rPr lang="ru-RU" dirty="0" smtClean="0"/>
                        <a:t>В</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a:t>
                      </a:r>
                      <a:r>
                        <a:rPr lang="ru-RU" dirty="0" smtClean="0"/>
                        <a:t>Я:3</a:t>
                      </a:r>
                      <a:r>
                        <a:rPr lang="en-US" dirty="0" smtClean="0"/>
                        <a:t>}</a:t>
                      </a:r>
                      <a:endParaRPr lang="uk-UA"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a:t>
                      </a:r>
                      <a:r>
                        <a:rPr lang="ru-RU" dirty="0" smtClean="0"/>
                        <a:t>Я:3</a:t>
                      </a:r>
                      <a:r>
                        <a:rPr lang="en-US" dirty="0" smtClean="0"/>
                        <a:t>}</a:t>
                      </a:r>
                      <a:endParaRPr lang="uk-UA"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{&lt;</a:t>
                      </a:r>
                      <a:r>
                        <a:rPr lang="uk-UA" dirty="0" smtClean="0"/>
                        <a:t>В,Я:3</a:t>
                      </a:r>
                      <a:r>
                        <a:rPr lang="en-US" dirty="0" smtClean="0"/>
                        <a:t>&gt;}</a:t>
                      </a:r>
                      <a:endParaRPr lang="uk-UA" dirty="0" smtClean="0"/>
                    </a:p>
                  </a:txBody>
                  <a:tcPr/>
                </a:tc>
                <a:extLst>
                  <a:ext uri="{0D108BD9-81ED-4DB2-BD59-A6C34878D82A}">
                    <a16:rowId xmlns:a16="http://schemas.microsoft.com/office/drawing/2014/main" val="3472836405"/>
                  </a:ext>
                </a:extLst>
              </a:tr>
              <a:tr h="370840">
                <a:tc>
                  <a:txBody>
                    <a:bodyPr/>
                    <a:lstStyle/>
                    <a:p>
                      <a:pPr algn="ctr"/>
                      <a:r>
                        <a:rPr lang="ru-RU" dirty="0" smtClean="0"/>
                        <a:t>Я</a:t>
                      </a:r>
                      <a:endParaRPr lang="uk-UA" dirty="0"/>
                    </a:p>
                  </a:txBody>
                  <a:tcPr/>
                </a:tc>
                <a:tc>
                  <a:txBody>
                    <a:bodyPr/>
                    <a:lstStyle/>
                    <a:p>
                      <a:pPr algn="ctr"/>
                      <a:endParaRPr lang="uk-UA" dirty="0"/>
                    </a:p>
                  </a:txBody>
                  <a:tcPr/>
                </a:tc>
                <a:tc>
                  <a:txBody>
                    <a:bodyPr/>
                    <a:lstStyle/>
                    <a:p>
                      <a:pPr algn="ctr"/>
                      <a:endParaRPr lang="uk-UA" dirty="0"/>
                    </a:p>
                  </a:txBody>
                  <a:tcPr/>
                </a:tc>
                <a:tc>
                  <a:txBody>
                    <a:bodyPr/>
                    <a:lstStyle/>
                    <a:p>
                      <a:pPr algn="ctr"/>
                      <a:endParaRPr lang="uk-UA" dirty="0"/>
                    </a:p>
                  </a:txBody>
                  <a:tcPr/>
                </a:tc>
                <a:extLst>
                  <a:ext uri="{0D108BD9-81ED-4DB2-BD59-A6C34878D82A}">
                    <a16:rowId xmlns:a16="http://schemas.microsoft.com/office/drawing/2014/main" val="4260994858"/>
                  </a:ext>
                </a:extLst>
              </a:tr>
            </a:tbl>
          </a:graphicData>
        </a:graphic>
      </p:graphicFrame>
      <p:sp>
        <p:nvSpPr>
          <p:cNvPr id="6" name="Прямоугольник 5"/>
          <p:cNvSpPr/>
          <p:nvPr/>
        </p:nvSpPr>
        <p:spPr>
          <a:xfrm>
            <a:off x="992671" y="4583506"/>
            <a:ext cx="10058400" cy="2031325"/>
          </a:xfrm>
          <a:prstGeom prst="rect">
            <a:avLst/>
          </a:prstGeom>
        </p:spPr>
        <p:txBody>
          <a:bodyPr wrap="square">
            <a:spAutoFit/>
          </a:bodyPr>
          <a:lstStyle/>
          <a:p>
            <a:pPr indent="457200"/>
            <a:r>
              <a:rPr lang="uk-UA" dirty="0"/>
              <a:t>Тепер для кожного елемента будується </a:t>
            </a:r>
            <a:r>
              <a:rPr lang="uk-UA" b="1" u="sng" dirty="0"/>
              <a:t>умовне дерево шаблонів</a:t>
            </a:r>
            <a:r>
              <a:rPr lang="uk-UA" dirty="0"/>
              <a:t>. Це робиться шляхом взяття набору елементів, який є загальним для всіх шляхів у базі умовного шаблону цього елемента, і обчислення його кількості підтримки шляхом підсумовування кількості підтримки всіх шляхів у базі умовного шаблону. </a:t>
            </a:r>
            <a:endParaRPr lang="uk-UA" dirty="0" smtClean="0"/>
          </a:p>
          <a:p>
            <a:pPr indent="457200"/>
            <a:r>
              <a:rPr lang="uk-UA" dirty="0" smtClean="0"/>
              <a:t>З </a:t>
            </a:r>
            <a:r>
              <a:rPr lang="uk-UA" dirty="0"/>
              <a:t>дерева умовних частотних шаблонів </a:t>
            </a:r>
            <a:r>
              <a:rPr lang="uk-UA" b="1" u="sng" dirty="0"/>
              <a:t>правила частотних шаблонів </a:t>
            </a:r>
            <a:r>
              <a:rPr lang="uk-UA" dirty="0"/>
              <a:t>генеруються шляхом поєднання елементів дерева умовних частотних шаблонів із відповідним елементом, як зазначено в таблиці нижче.</a:t>
            </a:r>
          </a:p>
        </p:txBody>
      </p:sp>
    </p:spTree>
    <p:extLst>
      <p:ext uri="{BB962C8B-B14F-4D97-AF65-F5344CB8AC3E}">
        <p14:creationId xmlns:p14="http://schemas.microsoft.com/office/powerpoint/2010/main" val="425437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069848" y="484632"/>
            <a:ext cx="10058400" cy="961613"/>
          </a:xfrm>
        </p:spPr>
        <p:txBody>
          <a:bodyPr>
            <a:normAutofit/>
          </a:bodyPr>
          <a:lstStyle/>
          <a:p>
            <a:pPr algn="ctr"/>
            <a:r>
              <a:rPr lang="uk-UA" sz="4400" dirty="0" smtClean="0"/>
              <a:t>Концепція правил асоціації</a:t>
            </a:r>
            <a:endParaRPr lang="uk-UA" sz="4400" dirty="0"/>
          </a:p>
        </p:txBody>
      </p:sp>
      <p:sp>
        <p:nvSpPr>
          <p:cNvPr id="6" name="Объект 5"/>
          <p:cNvSpPr>
            <a:spLocks noGrp="1"/>
          </p:cNvSpPr>
          <p:nvPr>
            <p:ph idx="1"/>
          </p:nvPr>
        </p:nvSpPr>
        <p:spPr>
          <a:xfrm>
            <a:off x="911227" y="1623526"/>
            <a:ext cx="10058400" cy="4777274"/>
          </a:xfrm>
        </p:spPr>
        <p:txBody>
          <a:bodyPr>
            <a:noAutofit/>
          </a:bodyPr>
          <a:lstStyle/>
          <a:p>
            <a:pPr marL="0" indent="457200">
              <a:lnSpc>
                <a:spcPct val="100000"/>
              </a:lnSpc>
              <a:spcBef>
                <a:spcPts val="600"/>
              </a:spcBef>
              <a:buNone/>
            </a:pPr>
            <a:r>
              <a:rPr lang="uk-UA" sz="1800" dirty="0"/>
              <a:t>Вивчення правил асоціації є однією з дуже важливих концепцій машинного навчання, і воно використовується для аналізу ринкового кошика, аналізу використання Інтернету, безперервного виробництва тощо. У цьому випадку аналіз ринкового кошика є технікою, яку використовують різні великі роздрібні торговці для виявлення асоціацій між </a:t>
            </a:r>
            <a:r>
              <a:rPr lang="uk-UA" sz="1800" dirty="0" smtClean="0"/>
              <a:t>товарами.</a:t>
            </a:r>
          </a:p>
          <a:p>
            <a:pPr marL="0" indent="457200">
              <a:lnSpc>
                <a:spcPct val="100000"/>
              </a:lnSpc>
              <a:spcBef>
                <a:spcPts val="600"/>
              </a:spcBef>
              <a:buNone/>
            </a:pPr>
            <a:r>
              <a:rPr lang="uk-UA" sz="1800" dirty="0" smtClean="0"/>
              <a:t>Вивчення </a:t>
            </a:r>
            <a:r>
              <a:rPr lang="uk-UA" sz="1800" dirty="0"/>
              <a:t>правила асоціації працює на основі концепції операторів </a:t>
            </a:r>
            <a:r>
              <a:rPr lang="en-CA" sz="1800" dirty="0"/>
              <a:t>If </a:t>
            </a:r>
            <a:r>
              <a:rPr lang="uk-UA" sz="1800" dirty="0"/>
              <a:t>і </a:t>
            </a:r>
            <a:r>
              <a:rPr lang="en-CA" sz="1800" dirty="0"/>
              <a:t>Else, </a:t>
            </a:r>
            <a:r>
              <a:rPr lang="uk-UA" sz="1800" dirty="0"/>
              <a:t>наприклад, </a:t>
            </a:r>
            <a:r>
              <a:rPr lang="en-CA" sz="1800" b="1" dirty="0"/>
              <a:t>if A then B.</a:t>
            </a:r>
            <a:r>
              <a:rPr lang="uk-UA" sz="1800" dirty="0"/>
              <a:t>Тут елемент </a:t>
            </a:r>
            <a:r>
              <a:rPr lang="en-CA" sz="1800" dirty="0"/>
              <a:t>If </a:t>
            </a:r>
            <a:r>
              <a:rPr lang="uk-UA" sz="1800" dirty="0"/>
              <a:t>називається антецедентом, а потім оператор називається </a:t>
            </a:r>
            <a:r>
              <a:rPr lang="en-CA" sz="1800" dirty="0"/>
              <a:t>Consequent</a:t>
            </a:r>
            <a:r>
              <a:rPr lang="en-CA" sz="1800" dirty="0" smtClean="0"/>
              <a:t>.</a:t>
            </a:r>
            <a:endParaRPr lang="uk-UA" sz="1800" dirty="0" smtClean="0"/>
          </a:p>
          <a:p>
            <a:pPr marL="0" indent="457200">
              <a:lnSpc>
                <a:spcPct val="100000"/>
              </a:lnSpc>
              <a:spcBef>
                <a:spcPts val="600"/>
              </a:spcBef>
              <a:buNone/>
            </a:pPr>
            <a:r>
              <a:rPr lang="uk-UA" sz="1800" dirty="0" smtClean="0"/>
              <a:t>Ці </a:t>
            </a:r>
            <a:r>
              <a:rPr lang="uk-UA" sz="1800" dirty="0"/>
              <a:t>типи </a:t>
            </a:r>
            <a:r>
              <a:rPr lang="uk-UA" sz="1800" dirty="0" err="1"/>
              <a:t>зв’язків</a:t>
            </a:r>
            <a:r>
              <a:rPr lang="uk-UA" sz="1800" dirty="0"/>
              <a:t>, за яких ми можемо виявити певний зв’язок або відношення між двома елементами, відомі як одна </a:t>
            </a:r>
            <a:r>
              <a:rPr lang="uk-UA" sz="1800" dirty="0" err="1"/>
              <a:t>кардинальність</a:t>
            </a:r>
            <a:r>
              <a:rPr lang="uk-UA" sz="1800" dirty="0"/>
              <a:t>. </a:t>
            </a:r>
            <a:endParaRPr lang="uk-UA" sz="1800" dirty="0" smtClean="0"/>
          </a:p>
          <a:p>
            <a:pPr marL="0" indent="457200">
              <a:lnSpc>
                <a:spcPct val="100000"/>
              </a:lnSpc>
              <a:spcBef>
                <a:spcPts val="600"/>
              </a:spcBef>
              <a:buNone/>
            </a:pPr>
            <a:r>
              <a:rPr lang="uk-UA" sz="1800" dirty="0" smtClean="0"/>
              <a:t>Вся </a:t>
            </a:r>
            <a:r>
              <a:rPr lang="uk-UA" sz="1800" dirty="0"/>
              <a:t>справа в створенні правил, і якщо кількість елементів збільшується, відповідно збільшується і їх кількість. Отже, для вимірювання </a:t>
            </a:r>
            <a:r>
              <a:rPr lang="uk-UA" sz="1800" dirty="0" err="1"/>
              <a:t>зв’язків</a:t>
            </a:r>
            <a:r>
              <a:rPr lang="uk-UA" sz="1800" dirty="0"/>
              <a:t> між тисячами елементів даних існує кілька показників. Ці показники наведено нижче</a:t>
            </a:r>
            <a:r>
              <a:rPr lang="uk-UA" sz="1800" dirty="0" smtClean="0"/>
              <a:t>:</a:t>
            </a:r>
          </a:p>
          <a:p>
            <a:pPr>
              <a:lnSpc>
                <a:spcPct val="100000"/>
              </a:lnSpc>
              <a:spcBef>
                <a:spcPts val="600"/>
              </a:spcBef>
              <a:buFont typeface="Arial" panose="020B0604020202020204" pitchFamily="34" charset="0"/>
              <a:buChar char="•"/>
            </a:pPr>
            <a:r>
              <a:rPr lang="uk-UA" sz="1800" dirty="0" smtClean="0"/>
              <a:t>Підтримка</a:t>
            </a:r>
          </a:p>
          <a:p>
            <a:pPr>
              <a:lnSpc>
                <a:spcPct val="100000"/>
              </a:lnSpc>
              <a:spcBef>
                <a:spcPts val="600"/>
              </a:spcBef>
              <a:buFont typeface="Arial" panose="020B0604020202020204" pitchFamily="34" charset="0"/>
              <a:buChar char="•"/>
            </a:pPr>
            <a:r>
              <a:rPr lang="uk-UA" sz="1800" dirty="0" smtClean="0"/>
              <a:t>Впевненість</a:t>
            </a:r>
          </a:p>
          <a:p>
            <a:pPr>
              <a:lnSpc>
                <a:spcPct val="100000"/>
              </a:lnSpc>
              <a:spcBef>
                <a:spcPts val="600"/>
              </a:spcBef>
              <a:buFont typeface="Arial" panose="020B0604020202020204" pitchFamily="34" charset="0"/>
              <a:buChar char="•"/>
            </a:pPr>
            <a:r>
              <a:rPr lang="uk-UA" sz="1800" dirty="0" smtClean="0"/>
              <a:t>Ліфт</a:t>
            </a:r>
            <a:endParaRPr lang="uk-UA" sz="1800" dirty="0"/>
          </a:p>
        </p:txBody>
      </p:sp>
    </p:spTree>
    <p:extLst>
      <p:ext uri="{BB962C8B-B14F-4D97-AF65-F5344CB8AC3E}">
        <p14:creationId xmlns:p14="http://schemas.microsoft.com/office/powerpoint/2010/main" val="301122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008266"/>
          </a:xfrm>
        </p:spPr>
        <p:txBody>
          <a:bodyPr>
            <a:normAutofit/>
          </a:bodyPr>
          <a:lstStyle/>
          <a:p>
            <a:pPr algn="ctr"/>
            <a:r>
              <a:rPr lang="uk-UA" sz="4400" dirty="0" smtClean="0"/>
              <a:t>показники</a:t>
            </a:r>
            <a:endParaRPr lang="uk-UA" sz="4400" dirty="0"/>
          </a:p>
        </p:txBody>
      </p:sp>
      <p:sp>
        <p:nvSpPr>
          <p:cNvPr id="3" name="Объект 2"/>
          <p:cNvSpPr>
            <a:spLocks noGrp="1"/>
          </p:cNvSpPr>
          <p:nvPr>
            <p:ph idx="1"/>
          </p:nvPr>
        </p:nvSpPr>
        <p:spPr>
          <a:xfrm>
            <a:off x="1069848" y="1716833"/>
            <a:ext cx="10058400" cy="4655975"/>
          </a:xfrm>
        </p:spPr>
        <p:txBody>
          <a:bodyPr>
            <a:normAutofit fontScale="85000" lnSpcReduction="10000"/>
          </a:bodyPr>
          <a:lstStyle/>
          <a:p>
            <a:pPr marL="0" indent="457200">
              <a:lnSpc>
                <a:spcPct val="100000"/>
              </a:lnSpc>
              <a:spcBef>
                <a:spcPts val="600"/>
              </a:spcBef>
              <a:buNone/>
            </a:pPr>
            <a:r>
              <a:rPr lang="uk-UA" b="1" dirty="0" smtClean="0"/>
              <a:t>Підтримка</a:t>
            </a:r>
            <a:r>
              <a:rPr lang="uk-UA" dirty="0" smtClean="0"/>
              <a:t> </a:t>
            </a:r>
            <a:r>
              <a:rPr lang="uk-UA" dirty="0"/>
              <a:t>— це частота </a:t>
            </a:r>
            <a:r>
              <a:rPr lang="en-CA" dirty="0"/>
              <a:t>A </a:t>
            </a:r>
            <a:r>
              <a:rPr lang="uk-UA" dirty="0"/>
              <a:t>або те, як часто елемент з’являється в наборі даних. Він визначається як частка транзакції </a:t>
            </a:r>
            <a:r>
              <a:rPr lang="en-CA" dirty="0"/>
              <a:t>T, </a:t>
            </a:r>
            <a:r>
              <a:rPr lang="uk-UA" dirty="0"/>
              <a:t>яка містить набір елементів </a:t>
            </a:r>
            <a:r>
              <a:rPr lang="en-CA" dirty="0"/>
              <a:t>X. </a:t>
            </a:r>
            <a:r>
              <a:rPr lang="uk-UA" dirty="0"/>
              <a:t>Якщо є </a:t>
            </a:r>
            <a:r>
              <a:rPr lang="en-CA" dirty="0"/>
              <a:t>X </a:t>
            </a:r>
            <a:r>
              <a:rPr lang="uk-UA" dirty="0"/>
              <a:t>наборів даних, то для транзакцій </a:t>
            </a:r>
            <a:r>
              <a:rPr lang="en-CA" dirty="0"/>
              <a:t>T </a:t>
            </a:r>
            <a:r>
              <a:rPr lang="uk-UA" dirty="0"/>
              <a:t>це можна записати </a:t>
            </a:r>
            <a:r>
              <a:rPr lang="uk-UA" dirty="0" smtClean="0"/>
              <a:t>так:</a:t>
            </a:r>
          </a:p>
          <a:p>
            <a:pPr marL="0" indent="457200" algn="ctr">
              <a:lnSpc>
                <a:spcPct val="100000"/>
              </a:lnSpc>
              <a:spcBef>
                <a:spcPts val="600"/>
              </a:spcBef>
              <a:buNone/>
            </a:pPr>
            <a:r>
              <a:rPr lang="en-CA" b="1" dirty="0" err="1" smtClean="0"/>
              <a:t>Supp</a:t>
            </a:r>
            <a:r>
              <a:rPr lang="en-CA" b="1" dirty="0" smtClean="0"/>
              <a:t>(X</a:t>
            </a:r>
            <a:r>
              <a:rPr lang="en-CA" b="1" dirty="0"/>
              <a:t>) = </a:t>
            </a:r>
            <a:r>
              <a:rPr lang="en-CA" b="1" dirty="0" err="1"/>
              <a:t>Freq</a:t>
            </a:r>
            <a:r>
              <a:rPr lang="en-CA" b="1" dirty="0"/>
              <a:t>(X) / </a:t>
            </a:r>
            <a:r>
              <a:rPr lang="en-CA" b="1" dirty="0" smtClean="0"/>
              <a:t>T</a:t>
            </a:r>
            <a:endParaRPr lang="uk-UA" b="1" dirty="0" smtClean="0"/>
          </a:p>
          <a:p>
            <a:pPr marL="0" indent="457200" algn="just">
              <a:lnSpc>
                <a:spcPct val="100000"/>
              </a:lnSpc>
              <a:spcBef>
                <a:spcPts val="600"/>
              </a:spcBef>
              <a:buNone/>
            </a:pPr>
            <a:r>
              <a:rPr lang="uk-UA" b="1" dirty="0" smtClean="0"/>
              <a:t>Достовірність (</a:t>
            </a:r>
            <a:r>
              <a:rPr lang="uk-UA" b="1" dirty="0"/>
              <a:t>впевненість). </a:t>
            </a:r>
            <a:r>
              <a:rPr lang="uk-UA" dirty="0"/>
              <a:t>Достовірність показує, як часто правило виявляється істинним. Або як часто елементи </a:t>
            </a:r>
            <a:r>
              <a:rPr lang="en-CA" dirty="0"/>
              <a:t>X </a:t>
            </a:r>
            <a:r>
              <a:rPr lang="uk-UA" dirty="0"/>
              <a:t>і </a:t>
            </a:r>
            <a:r>
              <a:rPr lang="en-CA" dirty="0"/>
              <a:t>Y </a:t>
            </a:r>
            <a:r>
              <a:rPr lang="uk-UA" dirty="0"/>
              <a:t>зустрічаються разом у наборі даних, коли </a:t>
            </a:r>
            <a:r>
              <a:rPr lang="en-CA" dirty="0"/>
              <a:t>X </a:t>
            </a:r>
            <a:r>
              <a:rPr lang="uk-UA" dirty="0"/>
              <a:t>уже вказано. Це відношення транзакції, яка містить </a:t>
            </a:r>
            <a:r>
              <a:rPr lang="en-CA" dirty="0"/>
              <a:t>X </a:t>
            </a:r>
            <a:r>
              <a:rPr lang="uk-UA" dirty="0"/>
              <a:t>і </a:t>
            </a:r>
            <a:r>
              <a:rPr lang="en-CA" dirty="0"/>
              <a:t>Y, </a:t>
            </a:r>
            <a:r>
              <a:rPr lang="uk-UA" dirty="0"/>
              <a:t>до кількості записів, які містять </a:t>
            </a:r>
            <a:r>
              <a:rPr lang="en-CA" dirty="0"/>
              <a:t>X.</a:t>
            </a:r>
            <a:r>
              <a:rPr lang="uk-UA" dirty="0" smtClean="0"/>
              <a:t> </a:t>
            </a:r>
          </a:p>
          <a:p>
            <a:pPr marL="0" indent="457200" algn="ctr">
              <a:lnSpc>
                <a:spcPct val="100000"/>
              </a:lnSpc>
              <a:spcBef>
                <a:spcPts val="600"/>
              </a:spcBef>
              <a:buNone/>
            </a:pPr>
            <a:r>
              <a:rPr lang="en-CA" b="1" dirty="0"/>
              <a:t>Confidence = </a:t>
            </a:r>
            <a:r>
              <a:rPr lang="en-CA" b="1" dirty="0" err="1"/>
              <a:t>Freq</a:t>
            </a:r>
            <a:r>
              <a:rPr lang="en-CA" b="1" dirty="0"/>
              <a:t>(X,Y) / </a:t>
            </a:r>
            <a:r>
              <a:rPr lang="en-CA" b="1" dirty="0" err="1"/>
              <a:t>Freq</a:t>
            </a:r>
            <a:r>
              <a:rPr lang="en-CA" b="1" dirty="0"/>
              <a:t>(X</a:t>
            </a:r>
            <a:r>
              <a:rPr lang="en-CA" b="1" dirty="0" smtClean="0"/>
              <a:t>)</a:t>
            </a:r>
            <a:endParaRPr lang="uk-UA" b="1" dirty="0" smtClean="0"/>
          </a:p>
          <a:p>
            <a:pPr marL="0" indent="457200" algn="just">
              <a:lnSpc>
                <a:spcPct val="100000"/>
              </a:lnSpc>
              <a:spcBef>
                <a:spcPts val="600"/>
              </a:spcBef>
              <a:buNone/>
            </a:pPr>
            <a:r>
              <a:rPr lang="en-US" b="1" dirty="0" smtClean="0"/>
              <a:t>Lift. </a:t>
            </a:r>
            <a:r>
              <a:rPr lang="uk-UA" dirty="0"/>
              <a:t>Це сила будь-якого правила, яке можна визначити за формулою, наведеною нижче: це співвідношення спостережуваної міри підтримки та очікуваної підтримки, якщо </a:t>
            </a:r>
            <a:r>
              <a:rPr lang="en-US" dirty="0"/>
              <a:t>X </a:t>
            </a:r>
            <a:r>
              <a:rPr lang="uk-UA" dirty="0"/>
              <a:t>і </a:t>
            </a:r>
            <a:r>
              <a:rPr lang="en-US" dirty="0"/>
              <a:t>Y </a:t>
            </a:r>
            <a:r>
              <a:rPr lang="uk-UA" dirty="0"/>
              <a:t>незалежні один від одного. Він має три можливі значення</a:t>
            </a:r>
            <a:r>
              <a:rPr lang="uk-UA" dirty="0" smtClean="0"/>
              <a:t>:</a:t>
            </a:r>
          </a:p>
          <a:p>
            <a:pPr marL="0" indent="457200" algn="ctr">
              <a:lnSpc>
                <a:spcPct val="100000"/>
              </a:lnSpc>
              <a:spcBef>
                <a:spcPts val="600"/>
              </a:spcBef>
              <a:buNone/>
            </a:pPr>
            <a:r>
              <a:rPr lang="en-CA" b="1" dirty="0"/>
              <a:t>Lift = </a:t>
            </a:r>
            <a:r>
              <a:rPr lang="en-CA" b="1" dirty="0" err="1"/>
              <a:t>Supp</a:t>
            </a:r>
            <a:r>
              <a:rPr lang="en-CA" b="1" dirty="0"/>
              <a:t>(X,Y) / </a:t>
            </a:r>
            <a:r>
              <a:rPr lang="en-CA" b="1" dirty="0" err="1"/>
              <a:t>Supp</a:t>
            </a:r>
            <a:r>
              <a:rPr lang="en-CA" b="1" dirty="0"/>
              <a:t>(X)*</a:t>
            </a:r>
            <a:r>
              <a:rPr lang="en-CA" b="1" dirty="0" err="1"/>
              <a:t>Supp</a:t>
            </a:r>
            <a:r>
              <a:rPr lang="en-CA" b="1" dirty="0"/>
              <a:t>(Y</a:t>
            </a:r>
            <a:r>
              <a:rPr lang="en-CA" b="1" dirty="0" smtClean="0"/>
              <a:t>)</a:t>
            </a:r>
            <a:endParaRPr lang="ru-RU" b="1" dirty="0" smtClean="0"/>
          </a:p>
          <a:p>
            <a:pPr marL="0" indent="457200" algn="just">
              <a:lnSpc>
                <a:spcPct val="120000"/>
              </a:lnSpc>
              <a:spcBef>
                <a:spcPts val="600"/>
              </a:spcBef>
              <a:buNone/>
            </a:pPr>
            <a:r>
              <a:rPr lang="uk-UA" dirty="0"/>
              <a:t>Якщо </a:t>
            </a:r>
            <a:r>
              <a:rPr lang="en-CA" dirty="0" smtClean="0"/>
              <a:t>Lift</a:t>
            </a:r>
            <a:r>
              <a:rPr lang="ru-RU" dirty="0" smtClean="0"/>
              <a:t> </a:t>
            </a:r>
            <a:r>
              <a:rPr lang="en-CA" dirty="0" smtClean="0"/>
              <a:t>= </a:t>
            </a:r>
            <a:r>
              <a:rPr lang="en-CA" dirty="0"/>
              <a:t>1: </a:t>
            </a:r>
            <a:r>
              <a:rPr lang="uk-UA" dirty="0"/>
              <a:t>ймовірність появи попереднього та наступного не залежить одне від одного</a:t>
            </a:r>
            <a:r>
              <a:rPr lang="uk-UA" dirty="0" smtClean="0"/>
              <a:t>.</a:t>
            </a:r>
          </a:p>
          <a:p>
            <a:pPr marL="0" indent="457200" algn="just">
              <a:lnSpc>
                <a:spcPct val="120000"/>
              </a:lnSpc>
              <a:spcBef>
                <a:spcPts val="600"/>
              </a:spcBef>
              <a:buNone/>
            </a:pPr>
            <a:r>
              <a:rPr lang="en-CA" dirty="0" smtClean="0"/>
              <a:t>Lift</a:t>
            </a:r>
            <a:r>
              <a:rPr lang="ru-RU" dirty="0" smtClean="0"/>
              <a:t> </a:t>
            </a:r>
            <a:r>
              <a:rPr lang="en-CA" dirty="0" smtClean="0"/>
              <a:t>&gt;1</a:t>
            </a:r>
            <a:r>
              <a:rPr lang="en-CA" dirty="0"/>
              <a:t>: </a:t>
            </a:r>
            <a:r>
              <a:rPr lang="uk-UA" dirty="0"/>
              <a:t>визначає ступінь залежності двох наборів елементів один від одного</a:t>
            </a:r>
            <a:r>
              <a:rPr lang="uk-UA" dirty="0" smtClean="0"/>
              <a:t>.</a:t>
            </a:r>
          </a:p>
          <a:p>
            <a:pPr marL="0" indent="457200" algn="just">
              <a:lnSpc>
                <a:spcPct val="120000"/>
              </a:lnSpc>
              <a:spcBef>
                <a:spcPts val="600"/>
              </a:spcBef>
              <a:buNone/>
            </a:pPr>
            <a:r>
              <a:rPr lang="en-CA" dirty="0" smtClean="0"/>
              <a:t>Lift&lt;1</a:t>
            </a:r>
            <a:r>
              <a:rPr lang="en-CA" dirty="0"/>
              <a:t>: </a:t>
            </a:r>
            <a:r>
              <a:rPr lang="uk-UA" dirty="0"/>
              <a:t>це говорить нам, що один предмет замінює інші предмети, що означає, що один предмет негативно впливає на інший.</a:t>
            </a:r>
          </a:p>
        </p:txBody>
      </p:sp>
    </p:spTree>
    <p:extLst>
      <p:ext uri="{BB962C8B-B14F-4D97-AF65-F5344CB8AC3E}">
        <p14:creationId xmlns:p14="http://schemas.microsoft.com/office/powerpoint/2010/main" val="43571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Объект 3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6945" y="2535559"/>
            <a:ext cx="3171444" cy="2924556"/>
          </a:xfrm>
        </p:spPr>
      </p:pic>
      <p:sp>
        <p:nvSpPr>
          <p:cNvPr id="2" name="Заголовок 1"/>
          <p:cNvSpPr>
            <a:spLocks noGrp="1"/>
          </p:cNvSpPr>
          <p:nvPr>
            <p:ph type="title"/>
          </p:nvPr>
        </p:nvSpPr>
        <p:spPr>
          <a:xfrm>
            <a:off x="1106470" y="89371"/>
            <a:ext cx="10058400" cy="807552"/>
          </a:xfrm>
        </p:spPr>
        <p:txBody>
          <a:bodyPr vert="horz" lIns="91440" tIns="45720" rIns="91440" bIns="45720" rtlCol="0" anchor="ctr">
            <a:normAutofit/>
          </a:bodyPr>
          <a:lstStyle/>
          <a:p>
            <a:pPr algn="ctr"/>
            <a:r>
              <a:rPr lang="uk-UA" sz="4400" dirty="0"/>
              <a:t>Правила </a:t>
            </a:r>
            <a:r>
              <a:rPr lang="uk-UA" sz="4400" dirty="0" smtClean="0"/>
              <a:t>асоціації та показники</a:t>
            </a:r>
            <a:endParaRPr lang="uk-UA" sz="4400" dirty="0"/>
          </a:p>
        </p:txBody>
      </p:sp>
      <mc:AlternateContent xmlns:mc="http://schemas.openxmlformats.org/markup-compatibility/2006" xmlns:a14="http://schemas.microsoft.com/office/drawing/2010/main">
        <mc:Choice Requires="a14">
          <p:sp>
            <p:nvSpPr>
              <p:cNvPr id="8" name="TextBox 7"/>
              <p:cNvSpPr txBox="1"/>
              <p:nvPr/>
            </p:nvSpPr>
            <p:spPr>
              <a:xfrm>
                <a:off x="995203" y="2194560"/>
                <a:ext cx="1688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b="0" i="1" smtClean="0">
                                  <a:latin typeface="Cambria Math" panose="02040503050406030204" pitchFamily="18" charset="0"/>
                                </a:rPr>
                                <m:t>𝑑</m:t>
                              </m:r>
                            </m:sub>
                          </m:sSub>
                          <m:r>
                            <a:rPr lang="en-US" i="1">
                              <a:latin typeface="Cambria Math" panose="02040503050406030204" pitchFamily="18" charset="0"/>
                            </a:rPr>
                            <m:t>,</m:t>
                          </m:r>
                        </m:e>
                      </m:d>
                    </m:oMath>
                  </m:oMathPara>
                </a14:m>
                <a:endParaRPr lang="uk-UA" dirty="0"/>
              </a:p>
            </p:txBody>
          </p:sp>
        </mc:Choice>
        <mc:Fallback xmlns="">
          <p:sp>
            <p:nvSpPr>
              <p:cNvPr id="8" name="TextBox 7"/>
              <p:cNvSpPr txBox="1">
                <a:spLocks noRot="1" noChangeAspect="1" noMove="1" noResize="1" noEditPoints="1" noAdjustHandles="1" noChangeArrowheads="1" noChangeShapeType="1" noTextEdit="1"/>
              </p:cNvSpPr>
              <p:nvPr/>
            </p:nvSpPr>
            <p:spPr>
              <a:xfrm>
                <a:off x="995203" y="2194560"/>
                <a:ext cx="1688475" cy="276999"/>
              </a:xfrm>
              <a:prstGeom prst="rect">
                <a:avLst/>
              </a:prstGeom>
              <a:blipFill>
                <a:blip r:embed="rId3"/>
                <a:stretch>
                  <a:fillRect l="-1805" b="-20000"/>
                </a:stretch>
              </a:blipFill>
            </p:spPr>
            <p:txBody>
              <a:bodyPr/>
              <a:lstStyle/>
              <a:p>
                <a:r>
                  <a:rPr lang="uk-UA">
                    <a:noFill/>
                  </a:rPr>
                  <a:t> </a:t>
                </a:r>
              </a:p>
            </p:txBody>
          </p:sp>
        </mc:Fallback>
      </mc:AlternateContent>
      <p:cxnSp>
        <p:nvCxnSpPr>
          <p:cNvPr id="10" name="Прямая соединительная линия 9"/>
          <p:cNvCxnSpPr/>
          <p:nvPr/>
        </p:nvCxnSpPr>
        <p:spPr>
          <a:xfrm>
            <a:off x="995203" y="2605942"/>
            <a:ext cx="1542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a:off x="2547257" y="2605942"/>
            <a:ext cx="475861" cy="29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23399" y="4919099"/>
                <a:ext cx="1787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r>
                            <a:rPr lang="en-US" i="1">
                              <a:latin typeface="Cambria Math" panose="02040503050406030204" pitchFamily="18" charset="0"/>
                            </a:rPr>
                            <m:t>,</m:t>
                          </m:r>
                        </m:e>
                      </m:d>
                    </m:oMath>
                  </m:oMathPara>
                </a14:m>
                <a:endParaRPr lang="uk-UA" dirty="0"/>
              </a:p>
            </p:txBody>
          </p:sp>
        </mc:Choice>
        <mc:Fallback xmlns="">
          <p:sp>
            <p:nvSpPr>
              <p:cNvPr id="13" name="TextBox 12"/>
              <p:cNvSpPr txBox="1">
                <a:spLocks noRot="1" noChangeAspect="1" noMove="1" noResize="1" noEditPoints="1" noAdjustHandles="1" noChangeArrowheads="1" noChangeShapeType="1" noTextEdit="1"/>
              </p:cNvSpPr>
              <p:nvPr/>
            </p:nvSpPr>
            <p:spPr>
              <a:xfrm>
                <a:off x="323399" y="4919099"/>
                <a:ext cx="1787349" cy="276999"/>
              </a:xfrm>
              <a:prstGeom prst="rect">
                <a:avLst/>
              </a:prstGeom>
              <a:blipFill>
                <a:blip r:embed="rId4"/>
                <a:stretch>
                  <a:fillRect l="-1706" b="-17778"/>
                </a:stretch>
              </a:blipFill>
            </p:spPr>
            <p:txBody>
              <a:bodyPr/>
              <a:lstStyle/>
              <a:p>
                <a:r>
                  <a:rPr lang="uk-UA">
                    <a:noFill/>
                  </a:rPr>
                  <a:t> </a:t>
                </a:r>
              </a:p>
            </p:txBody>
          </p:sp>
        </mc:Fallback>
      </mc:AlternateContent>
      <p:cxnSp>
        <p:nvCxnSpPr>
          <p:cNvPr id="14" name="Прямая соединительная линия 13"/>
          <p:cNvCxnSpPr/>
          <p:nvPr/>
        </p:nvCxnSpPr>
        <p:spPr>
          <a:xfrm>
            <a:off x="521857" y="5265167"/>
            <a:ext cx="1542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V="1">
            <a:off x="2064580" y="4875783"/>
            <a:ext cx="861586" cy="38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Прямоугольник 21"/>
              <p:cNvSpPr/>
              <p:nvPr/>
            </p:nvSpPr>
            <p:spPr>
              <a:xfrm>
                <a:off x="2572212" y="3747497"/>
                <a:ext cx="4496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1</m:t>
                          </m:r>
                        </m:sub>
                      </m:sSub>
                    </m:oMath>
                  </m:oMathPara>
                </a14:m>
                <a:endParaRPr lang="uk-UA" dirty="0"/>
              </a:p>
            </p:txBody>
          </p:sp>
        </mc:Choice>
        <mc:Fallback xmlns="">
          <p:sp>
            <p:nvSpPr>
              <p:cNvPr id="22" name="Прямоугольник 21"/>
              <p:cNvSpPr>
                <a:spLocks noRot="1" noChangeAspect="1" noMove="1" noResize="1" noEditPoints="1" noAdjustHandles="1" noChangeArrowheads="1" noChangeShapeType="1" noTextEdit="1"/>
              </p:cNvSpPr>
              <p:nvPr/>
            </p:nvSpPr>
            <p:spPr>
              <a:xfrm>
                <a:off x="2572212" y="3747497"/>
                <a:ext cx="449675" cy="369332"/>
              </a:xfrm>
              <a:prstGeom prst="rect">
                <a:avLst/>
              </a:prstGeom>
              <a:blipFill>
                <a:blip r:embed="rId5"/>
                <a:stretch>
                  <a:fillRect b="-1667"/>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23" name="Прямоугольник 22"/>
              <p:cNvSpPr/>
              <p:nvPr/>
            </p:nvSpPr>
            <p:spPr>
              <a:xfrm>
                <a:off x="2495373" y="4549767"/>
                <a:ext cx="464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𝑁</m:t>
                          </m:r>
                        </m:sub>
                      </m:sSub>
                    </m:oMath>
                  </m:oMathPara>
                </a14:m>
                <a:endParaRPr lang="uk-UA" dirty="0"/>
              </a:p>
            </p:txBody>
          </p:sp>
        </mc:Choice>
        <mc:Fallback xmlns="">
          <p:sp>
            <p:nvSpPr>
              <p:cNvPr id="23" name="Прямоугольник 22"/>
              <p:cNvSpPr>
                <a:spLocks noRot="1" noChangeAspect="1" noMove="1" noResize="1" noEditPoints="1" noAdjustHandles="1" noChangeArrowheads="1" noChangeShapeType="1" noTextEdit="1"/>
              </p:cNvSpPr>
              <p:nvPr/>
            </p:nvSpPr>
            <p:spPr>
              <a:xfrm>
                <a:off x="2495373" y="4549767"/>
                <a:ext cx="464037" cy="369332"/>
              </a:xfrm>
              <a:prstGeom prst="rect">
                <a:avLst/>
              </a:prstGeom>
              <a:blipFill>
                <a:blip r:embed="rId6"/>
                <a:stretch>
                  <a:fillRect/>
                </a:stretch>
              </a:blipFill>
            </p:spPr>
            <p:txBody>
              <a:bodyPr/>
              <a:lstStyle/>
              <a:p>
                <a:r>
                  <a:rPr lang="uk-UA">
                    <a:noFill/>
                  </a:rPr>
                  <a:t> </a:t>
                </a:r>
              </a:p>
            </p:txBody>
          </p:sp>
        </mc:Fallback>
      </mc:AlternateContent>
      <p:sp>
        <p:nvSpPr>
          <p:cNvPr id="24" name="TextBox 23"/>
          <p:cNvSpPr txBox="1"/>
          <p:nvPr/>
        </p:nvSpPr>
        <p:spPr>
          <a:xfrm>
            <a:off x="264242" y="5530498"/>
            <a:ext cx="5197257" cy="646331"/>
          </a:xfrm>
          <a:prstGeom prst="rect">
            <a:avLst/>
          </a:prstGeom>
          <a:noFill/>
        </p:spPr>
        <p:txBody>
          <a:bodyPr wrap="none" rtlCol="0">
            <a:spAutoFit/>
          </a:bodyPr>
          <a:lstStyle/>
          <a:p>
            <a:r>
              <a:rPr lang="en-US" dirty="0" smtClean="0">
                <a:latin typeface="Bad Script" panose="02000000000000000000" pitchFamily="2" charset="0"/>
              </a:rPr>
              <a:t>I – </a:t>
            </a:r>
            <a:r>
              <a:rPr lang="uk-UA" dirty="0" smtClean="0">
                <a:latin typeface="Bad Script" panose="02000000000000000000" pitchFamily="2" charset="0"/>
              </a:rPr>
              <a:t>набір всіх можливих продуктів у ринковому кошику;</a:t>
            </a:r>
          </a:p>
          <a:p>
            <a:r>
              <a:rPr lang="uk-UA" dirty="0" smtClean="0">
                <a:latin typeface="Bad Script" panose="02000000000000000000" pitchFamily="2" charset="0"/>
              </a:rPr>
              <a:t>Т – набір всіх транзакцій (покупок)</a:t>
            </a:r>
            <a:endParaRPr lang="uk-UA" dirty="0">
              <a:latin typeface="Bad Script" panose="02000000000000000000" pitchFamily="2" charset="0"/>
            </a:endParaRPr>
          </a:p>
        </p:txBody>
      </p:sp>
      <mc:AlternateContent xmlns:mc="http://schemas.openxmlformats.org/markup-compatibility/2006" xmlns:a14="http://schemas.microsoft.com/office/drawing/2010/main">
        <mc:Choice Requires="a14">
          <p:sp>
            <p:nvSpPr>
              <p:cNvPr id="25" name="TextBox 24"/>
              <p:cNvSpPr txBox="1"/>
              <p:nvPr/>
            </p:nvSpPr>
            <p:spPr>
              <a:xfrm>
                <a:off x="261978" y="1131948"/>
                <a:ext cx="4551896" cy="646331"/>
              </a:xfrm>
              <a:prstGeom prst="rect">
                <a:avLst/>
              </a:prstGeom>
              <a:noFill/>
            </p:spPr>
            <p:txBody>
              <a:bodyPr wrap="square" rtlCol="0">
                <a:spAutoFit/>
              </a:bodyPr>
              <a:lstStyle/>
              <a:p>
                <a:pPr algn="ctr"/>
                <a:r>
                  <a:rPr lang="uk-UA" dirty="0" smtClean="0">
                    <a:latin typeface="Bad Script" panose="02000000000000000000" pitchFamily="2" charset="0"/>
                  </a:rPr>
                  <a:t>Асоціативне правило описує приєднання певного товару з</a:t>
                </a:r>
                <a:r>
                  <a:rPr lang="en-US" dirty="0" smtClean="0">
                    <a:latin typeface="Bad Script" panose="02000000000000000000" pitchFamily="2" charset="0"/>
                  </a:rPr>
                  <a:t> </a:t>
                </a:r>
                <a14:m>
                  <m:oMath xmlns:m="http://schemas.openxmlformats.org/officeDocument/2006/math">
                    <m:r>
                      <a:rPr lang="en-US" b="0" i="1" smtClean="0">
                        <a:latin typeface="Cambria Math" panose="02040503050406030204" pitchFamily="18" charset="0"/>
                      </a:rPr>
                      <m:t>𝐼</m:t>
                    </m:r>
                  </m:oMath>
                </a14:m>
                <a:r>
                  <a:rPr lang="uk-UA" dirty="0" smtClean="0">
                    <a:latin typeface="Bad Script" panose="02000000000000000000" pitchFamily="2" charset="0"/>
                  </a:rPr>
                  <a:t> до вже створеного набору</a:t>
                </a:r>
                <a:r>
                  <a:rPr lang="en-US" dirty="0" smtClean="0">
                    <a:latin typeface="Bad Script" panose="02000000000000000000" pitchFamily="2"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oMath>
                </a14:m>
                <a:r>
                  <a:rPr lang="en-US" dirty="0" smtClean="0">
                    <a:latin typeface="Bad Script" panose="02000000000000000000" pitchFamily="2" charset="0"/>
                  </a:rPr>
                  <a:t> </a:t>
                </a:r>
                <a:endParaRPr lang="uk-UA" dirty="0"/>
              </a:p>
            </p:txBody>
          </p:sp>
        </mc:Choice>
        <mc:Fallback xmlns="">
          <p:sp>
            <p:nvSpPr>
              <p:cNvPr id="25" name="TextBox 24"/>
              <p:cNvSpPr txBox="1">
                <a:spLocks noRot="1" noChangeAspect="1" noMove="1" noResize="1" noEditPoints="1" noAdjustHandles="1" noChangeArrowheads="1" noChangeShapeType="1" noTextEdit="1"/>
              </p:cNvSpPr>
              <p:nvPr/>
            </p:nvSpPr>
            <p:spPr>
              <a:xfrm>
                <a:off x="261978" y="1131948"/>
                <a:ext cx="4551896" cy="646331"/>
              </a:xfrm>
              <a:prstGeom prst="rect">
                <a:avLst/>
              </a:prstGeom>
              <a:blipFill>
                <a:blip r:embed="rId7"/>
                <a:stretch>
                  <a:fillRect t="-5660" r="-1339" b="-16038"/>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926166" y="1842279"/>
                <a:ext cx="762260" cy="276999"/>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oMath>
                  </m:oMathPara>
                </a14:m>
                <a:endParaRPr lang="uk-UA" dirty="0"/>
              </a:p>
            </p:txBody>
          </p:sp>
        </mc:Choice>
        <mc:Fallback xmlns="">
          <p:sp>
            <p:nvSpPr>
              <p:cNvPr id="26" name="TextBox 25"/>
              <p:cNvSpPr txBox="1">
                <a:spLocks noRot="1" noChangeAspect="1" noMove="1" noResize="1" noEditPoints="1" noAdjustHandles="1" noChangeArrowheads="1" noChangeShapeType="1" noTextEdit="1"/>
              </p:cNvSpPr>
              <p:nvPr/>
            </p:nvSpPr>
            <p:spPr>
              <a:xfrm>
                <a:off x="2926166" y="1842279"/>
                <a:ext cx="762260" cy="276999"/>
              </a:xfrm>
              <a:prstGeom prst="rect">
                <a:avLst/>
              </a:prstGeom>
              <a:blipFill>
                <a:blip r:embed="rId8"/>
                <a:stretch>
                  <a:fillRect l="-6299" r="-2362" b="-16667"/>
                </a:stretch>
              </a:blipFill>
              <a:ln>
                <a:solidFill>
                  <a:srgbClr val="00B050"/>
                </a:solidFill>
              </a:ln>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29" name="Объект 28"/>
              <p:cNvSpPr>
                <a:spLocks noGrp="1"/>
              </p:cNvSpPr>
              <p:nvPr>
                <p:ph sz="half" idx="2"/>
              </p:nvPr>
            </p:nvSpPr>
            <p:spPr>
              <a:xfrm>
                <a:off x="5981935" y="1218457"/>
                <a:ext cx="5345428" cy="4771795"/>
              </a:xfrm>
            </p:spPr>
            <p:txBody>
              <a:bodyPr>
                <a:normAutofit lnSpcReduction="10000"/>
              </a:bodyPr>
              <a:lstStyle/>
              <a:p>
                <a:pPr marL="0" indent="457200">
                  <a:lnSpc>
                    <a:spcPct val="100000"/>
                  </a:lnSpc>
                  <a:spcBef>
                    <a:spcPts val="600"/>
                  </a:spcBef>
                  <a:buNone/>
                </a:pPr>
                <a:r>
                  <a:rPr lang="uk-UA" b="1" u="sng" dirty="0" smtClean="0">
                    <a:latin typeface="Bad Script" panose="02000000000000000000" pitchFamily="2" charset="0"/>
                  </a:rPr>
                  <a:t>Величина </a:t>
                </a:r>
                <a:r>
                  <a:rPr lang="uk-UA" b="1" u="sng">
                    <a:latin typeface="Bad Script" panose="02000000000000000000" pitchFamily="2" charset="0"/>
                  </a:rPr>
                  <a:t>підтримки </a:t>
                </a:r>
                <a:r>
                  <a:rPr lang="en-US" smtClean="0">
                    <a:latin typeface="Bad Script" panose="02000000000000000000" pitchFamily="2" charset="0"/>
                  </a:rPr>
                  <a:t> </a:t>
                </a:r>
                <a:r>
                  <a:rPr lang="uk-UA" dirty="0" smtClean="0">
                    <a:latin typeface="Bad Script" panose="02000000000000000000" pitchFamily="2" charset="0"/>
                  </a:rPr>
                  <a:t>— </a:t>
                </a:r>
                <a:r>
                  <a:rPr lang="uk-UA" dirty="0">
                    <a:latin typeface="Bad Script" panose="02000000000000000000" pitchFamily="2" charset="0"/>
                  </a:rPr>
                  <a:t>це кількість транзакцій, які містять певний набір </a:t>
                </a:r>
                <a:r>
                  <a:rPr lang="uk-UA" dirty="0" smtClean="0">
                    <a:latin typeface="Bad Script" panose="02000000000000000000" pitchFamily="2" charset="0"/>
                  </a:rPr>
                  <a:t>елементів</a:t>
                </a:r>
                <a:r>
                  <a:rPr lang="en-US" dirty="0" smtClean="0">
                    <a:latin typeface="Bad Script" panose="02000000000000000000" pitchFamily="2" charset="0"/>
                  </a:rPr>
                  <a:t>:</a:t>
                </a:r>
              </a:p>
              <a:p>
                <a:pPr marL="0" indent="457200">
                  <a:lnSpc>
                    <a:spcPct val="100000"/>
                  </a:lnSpc>
                  <a:spcBef>
                    <a:spcPts val="600"/>
                  </a:spcBef>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oMath>
                  </m:oMathPara>
                </a14:m>
                <a:endParaRPr lang="en-US" dirty="0" smtClean="0">
                  <a:latin typeface="Bad Script" panose="02000000000000000000" pitchFamily="2" charset="0"/>
                </a:endParaRPr>
              </a:p>
              <a:p>
                <a:pPr marL="0" indent="457200">
                  <a:lnSpc>
                    <a:spcPct val="100000"/>
                  </a:lnSpc>
                  <a:spcBef>
                    <a:spcPts val="600"/>
                  </a:spcBef>
                  <a:buNone/>
                </a:pPr>
                <a:endParaRPr lang="en-US" dirty="0" smtClean="0">
                  <a:latin typeface="Bad Script" panose="02000000000000000000" pitchFamily="2" charset="0"/>
                </a:endParaRPr>
              </a:p>
              <a:p>
                <a:pPr marL="0" indent="457200">
                  <a:lnSpc>
                    <a:spcPct val="100000"/>
                  </a:lnSpc>
                  <a:spcBef>
                    <a:spcPts val="600"/>
                  </a:spcBef>
                  <a:buNone/>
                </a:pPr>
                <a:r>
                  <a:rPr lang="uk-UA" b="1" u="sng" dirty="0" smtClean="0">
                    <a:latin typeface="Bad Script" panose="02000000000000000000" pitchFamily="2" charset="0"/>
                  </a:rPr>
                  <a:t>Підтримка </a:t>
                </a:r>
                <a:r>
                  <a:rPr lang="uk-UA" b="1" u="sng" dirty="0">
                    <a:latin typeface="Bad Script" panose="02000000000000000000" pitchFamily="2" charset="0"/>
                  </a:rPr>
                  <a:t>правила </a:t>
                </a:r>
                <a14:m>
                  <m:oMath xmlns:m="http://schemas.openxmlformats.org/officeDocument/2006/math">
                    <m:r>
                      <a:rPr lang="en-US" i="1">
                        <a:latin typeface="Cambria Math" panose="02040503050406030204" pitchFamily="18" charset="0"/>
                      </a:rPr>
                      <m:t>𝑠</m:t>
                    </m:r>
                  </m:oMath>
                </a14:m>
                <a:r>
                  <a:rPr lang="en-US" dirty="0">
                    <a:latin typeface="Bad Script" panose="02000000000000000000" pitchFamily="2" charset="0"/>
                  </a:rPr>
                  <a:t> </a:t>
                </a:r>
                <a:r>
                  <a:rPr lang="uk-UA" dirty="0">
                    <a:latin typeface="Bad Script" panose="02000000000000000000" pitchFamily="2" charset="0"/>
                  </a:rPr>
                  <a:t>асоціації визначає, як часто правило застосовується до певного набору </a:t>
                </a:r>
                <a:r>
                  <a:rPr lang="uk-UA" dirty="0" smtClean="0">
                    <a:latin typeface="Bad Script" panose="02000000000000000000" pitchFamily="2" charset="0"/>
                  </a:rPr>
                  <a:t>даних</a:t>
                </a:r>
                <a:r>
                  <a:rPr lang="en-US" dirty="0" smtClean="0">
                    <a:latin typeface="Bad Script" panose="02000000000000000000" pitchFamily="2" charset="0"/>
                  </a:rPr>
                  <a:t>:</a:t>
                </a:r>
              </a:p>
              <a:p>
                <a:pPr marL="0" indent="457200">
                  <a:lnSpc>
                    <a:spcPct val="100000"/>
                  </a:lnSpc>
                  <a:spcBef>
                    <a:spcPts val="600"/>
                  </a:spcBef>
                  <a:buNone/>
                </a:pPr>
                <a:r>
                  <a:rPr lang="uk-UA" dirty="0" smtClean="0">
                    <a:latin typeface="Bad Script" panose="02000000000000000000" pitchFamily="2" charset="0"/>
                  </a:rPr>
                  <a:t>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r>
                          <m:rPr>
                            <m:nor/>
                          </m:rPr>
                          <a:rPr lang="en-US" dirty="0">
                            <a:latin typeface="Bad Script" panose="02000000000000000000" pitchFamily="2" charset="0"/>
                          </a:rPr>
                          <m:t> </m:t>
                        </m:r>
                      </m:num>
                      <m:den>
                        <m:r>
                          <a:rPr lang="en-US" b="0" i="1" smtClean="0">
                            <a:latin typeface="Cambria Math" panose="02040503050406030204" pitchFamily="18" charset="0"/>
                          </a:rPr>
                          <m:t>𝑁</m:t>
                        </m:r>
                      </m:den>
                    </m:f>
                  </m:oMath>
                </a14:m>
                <a:endParaRPr lang="en-US" dirty="0" smtClean="0">
                  <a:latin typeface="Bad Script" panose="02000000000000000000" pitchFamily="2" charset="0"/>
                </a:endParaRPr>
              </a:p>
              <a:p>
                <a:pPr marL="0" indent="457200">
                  <a:lnSpc>
                    <a:spcPct val="100000"/>
                  </a:lnSpc>
                  <a:spcBef>
                    <a:spcPts val="600"/>
                  </a:spcBef>
                  <a:buNone/>
                </a:pPr>
                <a:endParaRPr lang="en-US" dirty="0" smtClean="0">
                  <a:latin typeface="Bad Script" panose="02000000000000000000" pitchFamily="2" charset="0"/>
                </a:endParaRPr>
              </a:p>
              <a:p>
                <a:pPr marL="0" indent="457200">
                  <a:lnSpc>
                    <a:spcPct val="100000"/>
                  </a:lnSpc>
                  <a:spcBef>
                    <a:spcPts val="600"/>
                  </a:spcBef>
                  <a:buNone/>
                </a:pPr>
                <a:r>
                  <a:rPr lang="uk-UA" dirty="0" smtClean="0">
                    <a:latin typeface="Bad Script" panose="02000000000000000000" pitchFamily="2" charset="0"/>
                  </a:rPr>
                  <a:t>З </a:t>
                </a:r>
                <a:r>
                  <a:rPr lang="uk-UA" dirty="0">
                    <a:latin typeface="Bad Script" panose="02000000000000000000" pitchFamily="2" charset="0"/>
                  </a:rPr>
                  <a:t>іншого боку, </a:t>
                </a:r>
                <a:r>
                  <a:rPr lang="uk-UA" b="1" u="sng" dirty="0">
                    <a:latin typeface="Bad Script" panose="02000000000000000000" pitchFamily="2" charset="0"/>
                  </a:rPr>
                  <a:t>достовірність</a:t>
                </a:r>
                <a:r>
                  <a:rPr lang="uk-UA" dirty="0">
                    <a:latin typeface="Bad Script" panose="02000000000000000000" pitchFamily="2" charset="0"/>
                  </a:rPr>
                  <a:t> правила асоціації </a:t>
                </a:r>
                <a14:m>
                  <m:oMath xmlns:m="http://schemas.openxmlformats.org/officeDocument/2006/math">
                    <m:r>
                      <a:rPr lang="en-US" i="1">
                        <a:latin typeface="Cambria Math" panose="02040503050406030204" pitchFamily="18" charset="0"/>
                      </a:rPr>
                      <m:t>𝑐</m:t>
                    </m:r>
                  </m:oMath>
                </a14:m>
                <a:r>
                  <a:rPr lang="en-US" dirty="0">
                    <a:latin typeface="Bad Script" panose="02000000000000000000" pitchFamily="2" charset="0"/>
                  </a:rPr>
                  <a:t> </a:t>
                </a:r>
                <a:r>
                  <a:rPr lang="uk-UA" dirty="0">
                    <a:latin typeface="Bad Script" panose="02000000000000000000" pitchFamily="2" charset="0"/>
                  </a:rPr>
                  <a:t>визначає, як часто елементи з’являються в транзакціях, які </a:t>
                </a:r>
                <a:r>
                  <a:rPr lang="uk-UA" dirty="0" smtClean="0">
                    <a:latin typeface="Bad Script" panose="02000000000000000000" pitchFamily="2" charset="0"/>
                  </a:rPr>
                  <a:t>містять</a:t>
                </a:r>
                <a:r>
                  <a:rPr lang="en-US" dirty="0" smtClean="0">
                    <a:latin typeface="Bad Script" panose="02000000000000000000" pitchFamily="2" charset="0"/>
                  </a:rPr>
                  <a:t>:</a:t>
                </a:r>
              </a:p>
              <a:p>
                <a:pPr marL="0" indent="457200">
                  <a:lnSpc>
                    <a:spcPct val="100000"/>
                  </a:lnSpc>
                  <a:spcBef>
                    <a:spcPts val="600"/>
                  </a:spcBef>
                  <a:buNone/>
                </a:pPr>
                <a:r>
                  <a:rPr lang="en-US" dirty="0" smtClean="0"/>
                  <a:t>c</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r>
                          <m:rPr>
                            <m:nor/>
                          </m:rPr>
                          <a:rPr lang="en-US" dirty="0">
                            <a:latin typeface="Bad Script" panose="02000000000000000000" pitchFamily="2" charset="0"/>
                          </a:rPr>
                          <m:t> </m:t>
                        </m:r>
                      </m:num>
                      <m:den>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oMath>
                </a14:m>
                <a:endParaRPr lang="uk-UA" b="1" dirty="0">
                  <a:latin typeface="Bad Script" panose="02000000000000000000" pitchFamily="2" charset="0"/>
                </a:endParaRPr>
              </a:p>
              <a:p>
                <a:pPr marL="0" indent="457200">
                  <a:lnSpc>
                    <a:spcPct val="100000"/>
                  </a:lnSpc>
                  <a:spcBef>
                    <a:spcPts val="600"/>
                  </a:spcBef>
                  <a:buNone/>
                </a:pPr>
                <a:endParaRPr lang="uk-UA" dirty="0">
                  <a:latin typeface="Bad Script" panose="02000000000000000000" pitchFamily="2" charset="0"/>
                </a:endParaRPr>
              </a:p>
              <a:p>
                <a:pPr marL="0" indent="457200">
                  <a:lnSpc>
                    <a:spcPct val="100000"/>
                  </a:lnSpc>
                  <a:spcBef>
                    <a:spcPts val="600"/>
                  </a:spcBef>
                  <a:buNone/>
                </a:pPr>
                <a:endParaRPr lang="uk-UA" dirty="0">
                  <a:latin typeface="Bad Script" panose="02000000000000000000" pitchFamily="2" charset="0"/>
                </a:endParaRPr>
              </a:p>
            </p:txBody>
          </p:sp>
        </mc:Choice>
        <mc:Fallback xmlns="">
          <p:sp>
            <p:nvSpPr>
              <p:cNvPr id="29" name="Объект 28"/>
              <p:cNvSpPr>
                <a:spLocks noGrp="1" noRot="1" noChangeAspect="1" noMove="1" noResize="1" noEditPoints="1" noAdjustHandles="1" noChangeArrowheads="1" noChangeShapeType="1" noTextEdit="1"/>
              </p:cNvSpPr>
              <p:nvPr>
                <p:ph sz="half" idx="2"/>
              </p:nvPr>
            </p:nvSpPr>
            <p:spPr>
              <a:xfrm>
                <a:off x="5981935" y="1218457"/>
                <a:ext cx="5345428" cy="4771795"/>
              </a:xfrm>
              <a:blipFill>
                <a:blip r:embed="rId9"/>
                <a:stretch>
                  <a:fillRect l="-1140" t="-1277"/>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33" name="Прямоугольник 32"/>
              <p:cNvSpPr/>
              <p:nvPr/>
            </p:nvSpPr>
            <p:spPr>
              <a:xfrm>
                <a:off x="3577479" y="3816052"/>
                <a:ext cx="4549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uk-UA" dirty="0"/>
              </a:p>
            </p:txBody>
          </p:sp>
        </mc:Choice>
        <mc:Fallback xmlns="">
          <p:sp>
            <p:nvSpPr>
              <p:cNvPr id="33" name="Прямоугольник 32"/>
              <p:cNvSpPr>
                <a:spLocks noRot="1" noChangeAspect="1" noMove="1" noResize="1" noEditPoints="1" noAdjustHandles="1" noChangeArrowheads="1" noChangeShapeType="1" noTextEdit="1"/>
              </p:cNvSpPr>
              <p:nvPr/>
            </p:nvSpPr>
            <p:spPr>
              <a:xfrm>
                <a:off x="3577479" y="3816052"/>
                <a:ext cx="454996" cy="369332"/>
              </a:xfrm>
              <a:prstGeom prst="rect">
                <a:avLst/>
              </a:prstGeom>
              <a:blipFill>
                <a:blip r:embed="rId10"/>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34" name="Прямоугольник 33"/>
              <p:cNvSpPr/>
              <p:nvPr/>
            </p:nvSpPr>
            <p:spPr>
              <a:xfrm>
                <a:off x="3191716" y="3262077"/>
                <a:ext cx="4319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oMath>
                  </m:oMathPara>
                </a14:m>
                <a:endParaRPr lang="uk-UA" dirty="0"/>
              </a:p>
            </p:txBody>
          </p:sp>
        </mc:Choice>
        <mc:Fallback xmlns="">
          <p:sp>
            <p:nvSpPr>
              <p:cNvPr id="34" name="Прямоугольник 33"/>
              <p:cNvSpPr>
                <a:spLocks noRot="1" noChangeAspect="1" noMove="1" noResize="1" noEditPoints="1" noAdjustHandles="1" noChangeArrowheads="1" noChangeShapeType="1" noTextEdit="1"/>
              </p:cNvSpPr>
              <p:nvPr/>
            </p:nvSpPr>
            <p:spPr>
              <a:xfrm>
                <a:off x="3191716" y="3262077"/>
                <a:ext cx="431977" cy="369332"/>
              </a:xfrm>
              <a:prstGeom prst="rect">
                <a:avLst/>
              </a:prstGeom>
              <a:blipFill>
                <a:blip r:embed="rId11"/>
                <a:stretch>
                  <a:fillRect b="-1639"/>
                </a:stretch>
              </a:blipFill>
            </p:spPr>
            <p:txBody>
              <a:bodyPr/>
              <a:lstStyle/>
              <a:p>
                <a:r>
                  <a:rPr lang="uk-UA">
                    <a:noFill/>
                  </a:rPr>
                  <a:t> </a:t>
                </a:r>
              </a:p>
            </p:txBody>
          </p:sp>
        </mc:Fallback>
      </mc:AlternateContent>
    </p:spTree>
    <p:extLst>
      <p:ext uri="{BB962C8B-B14F-4D97-AF65-F5344CB8AC3E}">
        <p14:creationId xmlns:p14="http://schemas.microsoft.com/office/powerpoint/2010/main" val="46501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11407"/>
            <a:ext cx="10058400" cy="924290"/>
          </a:xfrm>
        </p:spPr>
        <p:txBody>
          <a:bodyPr vert="horz" lIns="91440" tIns="45720" rIns="91440" bIns="45720" rtlCol="0" anchor="ctr">
            <a:normAutofit/>
          </a:bodyPr>
          <a:lstStyle/>
          <a:p>
            <a:pPr algn="ctr"/>
            <a:r>
              <a:rPr lang="uk-UA" sz="4400" dirty="0"/>
              <a:t>алгоритми</a:t>
            </a:r>
          </a:p>
        </p:txBody>
      </p:sp>
      <p:sp>
        <p:nvSpPr>
          <p:cNvPr id="5" name="Объект 4"/>
          <p:cNvSpPr>
            <a:spLocks noGrp="1"/>
          </p:cNvSpPr>
          <p:nvPr>
            <p:ph idx="1"/>
          </p:nvPr>
        </p:nvSpPr>
        <p:spPr>
          <a:xfrm>
            <a:off x="985872" y="1035696"/>
            <a:ext cx="10058400" cy="5421087"/>
          </a:xfrm>
        </p:spPr>
        <p:txBody>
          <a:bodyPr>
            <a:noAutofit/>
          </a:bodyPr>
          <a:lstStyle/>
          <a:p>
            <a:pPr marL="0" indent="457200">
              <a:lnSpc>
                <a:spcPct val="110000"/>
              </a:lnSpc>
              <a:spcBef>
                <a:spcPts val="600"/>
              </a:spcBef>
              <a:buFont typeface="+mj-lt"/>
              <a:buAutoNum type="arabicPeriod"/>
            </a:pPr>
            <a:r>
              <a:rPr lang="uk-UA" u="sng" dirty="0" smtClean="0"/>
              <a:t>Апріорний алгоритм</a:t>
            </a:r>
            <a:r>
              <a:rPr lang="uk-UA" dirty="0" smtClean="0"/>
              <a:t>: Цей алгоритм використовує часті набори даних для створення правил асоціації. Він призначений для роботи з базами даних, які містять транзакції. Цей алгоритм використовує пошук у ширину та хеш-дерево для ефективного обчислення набору елементів. Він в основному використовується для аналізу ринкового кошика та допомагає зрозуміти продукти, які можна купити разом. Його також можна використовувати в галузі охорони здоров’я для визначення реакції пацієнтів на ліки.</a:t>
            </a:r>
          </a:p>
          <a:p>
            <a:pPr marL="0" indent="457200">
              <a:lnSpc>
                <a:spcPct val="110000"/>
              </a:lnSpc>
              <a:spcBef>
                <a:spcPts val="600"/>
              </a:spcBef>
              <a:buFont typeface="+mj-lt"/>
              <a:buAutoNum type="arabicPeriod"/>
            </a:pPr>
            <a:r>
              <a:rPr lang="uk-UA" u="sng" dirty="0"/>
              <a:t>Алгоритм </a:t>
            </a:r>
            <a:r>
              <a:rPr lang="en-CA" u="sng" dirty="0" err="1"/>
              <a:t>Eclat</a:t>
            </a:r>
            <a:r>
              <a:rPr lang="en-CA" dirty="0" smtClean="0"/>
              <a:t>:</a:t>
            </a:r>
            <a:r>
              <a:rPr lang="uk-UA" dirty="0" smtClean="0"/>
              <a:t> Алгоритм </a:t>
            </a:r>
            <a:r>
              <a:rPr lang="en-CA" dirty="0" err="1"/>
              <a:t>Eclat</a:t>
            </a:r>
            <a:r>
              <a:rPr lang="en-CA" dirty="0"/>
              <a:t> </a:t>
            </a:r>
            <a:r>
              <a:rPr lang="uk-UA" dirty="0"/>
              <a:t>розшифровується як перетворення класу </a:t>
            </a:r>
            <a:r>
              <a:rPr lang="uk-UA" dirty="0" smtClean="0"/>
              <a:t>еквівалентності (</a:t>
            </a:r>
            <a:r>
              <a:rPr lang="en-CA" dirty="0"/>
              <a:t>Equivalence Class Transformation</a:t>
            </a:r>
            <a:r>
              <a:rPr lang="uk-UA" dirty="0" smtClean="0"/>
              <a:t>). </a:t>
            </a:r>
            <a:r>
              <a:rPr lang="uk-UA" dirty="0"/>
              <a:t>Цей алгоритм використовує метод пошуку в глибину для пошуку частих наборів елементів у базі даних транзакцій. Він виконує швидше, ніж алгоритм </a:t>
            </a:r>
            <a:r>
              <a:rPr lang="en-CA" dirty="0" err="1"/>
              <a:t>Apriori</a:t>
            </a:r>
            <a:r>
              <a:rPr lang="en-CA" dirty="0" smtClean="0"/>
              <a:t>.</a:t>
            </a:r>
            <a:endParaRPr lang="uk-UA" dirty="0" smtClean="0"/>
          </a:p>
          <a:p>
            <a:pPr marL="0" indent="457200">
              <a:lnSpc>
                <a:spcPct val="110000"/>
              </a:lnSpc>
              <a:spcBef>
                <a:spcPts val="600"/>
              </a:spcBef>
              <a:buFont typeface="+mj-lt"/>
              <a:buAutoNum type="arabicPeriod"/>
            </a:pPr>
            <a:r>
              <a:rPr lang="uk-UA" u="sng" dirty="0"/>
              <a:t>Алгоритм зростання </a:t>
            </a:r>
            <a:r>
              <a:rPr lang="en-CA" u="sng" dirty="0"/>
              <a:t>F-</a:t>
            </a:r>
            <a:r>
              <a:rPr lang="en-CA" dirty="0"/>
              <a:t>P</a:t>
            </a:r>
            <a:r>
              <a:rPr lang="en-CA" dirty="0" smtClean="0"/>
              <a:t>:</a:t>
            </a:r>
            <a:r>
              <a:rPr lang="uk-UA" dirty="0" smtClean="0"/>
              <a:t> Алгоритм </a:t>
            </a:r>
            <a:r>
              <a:rPr lang="uk-UA" dirty="0"/>
              <a:t>зростання </a:t>
            </a:r>
            <a:r>
              <a:rPr lang="en-CA" dirty="0"/>
              <a:t>F-P </a:t>
            </a:r>
            <a:r>
              <a:rPr lang="uk-UA" dirty="0"/>
              <a:t>розшифровується як </a:t>
            </a:r>
            <a:r>
              <a:rPr lang="en-CA" dirty="0"/>
              <a:t>Frequent Pattern </a:t>
            </a:r>
            <a:r>
              <a:rPr lang="uk-UA" dirty="0"/>
              <a:t>і є вдосконаленою версією алгоритму </a:t>
            </a:r>
            <a:r>
              <a:rPr lang="en-CA" dirty="0" err="1"/>
              <a:t>Apriori</a:t>
            </a:r>
            <a:r>
              <a:rPr lang="en-CA" dirty="0"/>
              <a:t>. </a:t>
            </a:r>
            <a:r>
              <a:rPr lang="uk-UA" dirty="0"/>
              <a:t>Він представляє базу даних у формі деревовидної структури, яка відома як шаблон частоти або дерево. Метою цього дерева частот є виділення найбільш частого шаблону</a:t>
            </a:r>
            <a:r>
              <a:rPr lang="uk-UA" dirty="0" smtClean="0"/>
              <a:t>.</a:t>
            </a:r>
          </a:p>
          <a:p>
            <a:pPr marL="0" indent="457200">
              <a:lnSpc>
                <a:spcPct val="110000"/>
              </a:lnSpc>
              <a:spcBef>
                <a:spcPts val="600"/>
              </a:spcBef>
              <a:buNone/>
            </a:pPr>
            <a:endParaRPr lang="uk-UA" dirty="0" smtClean="0"/>
          </a:p>
          <a:p>
            <a:pPr marL="0" indent="457200">
              <a:lnSpc>
                <a:spcPct val="110000"/>
              </a:lnSpc>
              <a:spcBef>
                <a:spcPts val="600"/>
              </a:spcBef>
              <a:buFont typeface="+mj-lt"/>
              <a:buAutoNum type="arabicPeriod"/>
            </a:pPr>
            <a:endParaRPr lang="uk-UA" dirty="0"/>
          </a:p>
        </p:txBody>
      </p:sp>
    </p:spTree>
    <p:extLst>
      <p:ext uri="{BB962C8B-B14F-4D97-AF65-F5344CB8AC3E}">
        <p14:creationId xmlns:p14="http://schemas.microsoft.com/office/powerpoint/2010/main" val="401936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39400"/>
            <a:ext cx="10058400" cy="1222870"/>
          </a:xfrm>
        </p:spPr>
        <p:txBody>
          <a:bodyPr vert="horz" lIns="91440" tIns="45720" rIns="91440" bIns="45720" rtlCol="0" anchor="ctr">
            <a:normAutofit fontScale="90000"/>
          </a:bodyPr>
          <a:lstStyle/>
          <a:p>
            <a:pPr algn="ctr"/>
            <a:r>
              <a:rPr lang="uk-UA" sz="4400" dirty="0"/>
              <a:t>Додатки для реалізації апріорних алгоритмів </a:t>
            </a:r>
          </a:p>
        </p:txBody>
      </p:sp>
      <p:sp>
        <p:nvSpPr>
          <p:cNvPr id="3" name="Объект 2"/>
          <p:cNvSpPr>
            <a:spLocks noGrp="1"/>
          </p:cNvSpPr>
          <p:nvPr>
            <p:ph idx="1"/>
          </p:nvPr>
        </p:nvSpPr>
        <p:spPr>
          <a:xfrm>
            <a:off x="1069847" y="1660849"/>
            <a:ext cx="10556095" cy="4581331"/>
          </a:xfrm>
        </p:spPr>
        <p:txBody>
          <a:bodyPr vert="horz" lIns="91440" tIns="45720" rIns="91440" bIns="45720" rtlCol="0">
            <a:noAutofit/>
          </a:bodyPr>
          <a:lstStyle/>
          <a:p>
            <a:pPr marL="0" indent="457200">
              <a:lnSpc>
                <a:spcPct val="110000"/>
              </a:lnSpc>
              <a:spcBef>
                <a:spcPts val="600"/>
              </a:spcBef>
              <a:buFont typeface="+mj-lt"/>
              <a:buAutoNum type="arabicPeriod"/>
            </a:pPr>
            <a:r>
              <a:rPr lang="uk-UA" sz="2100" u="sng" dirty="0"/>
              <a:t>Аналіз ринкового </a:t>
            </a:r>
            <a:r>
              <a:rPr lang="uk-UA" sz="2100" u="sng" dirty="0" smtClean="0"/>
              <a:t>кошика (</a:t>
            </a:r>
            <a:r>
              <a:rPr lang="en-CA" sz="2100" b="1" dirty="0"/>
              <a:t>Market Basket Analysis</a:t>
            </a:r>
            <a:r>
              <a:rPr lang="uk-UA" sz="2100" u="sng" dirty="0" smtClean="0"/>
              <a:t>)</a:t>
            </a:r>
            <a:r>
              <a:rPr lang="uk-UA" sz="2100" dirty="0" smtClean="0"/>
              <a:t>: </a:t>
            </a:r>
            <a:r>
              <a:rPr lang="uk-UA" sz="2100" dirty="0"/>
              <a:t>це один із популярних прикладів і застосувань аналізу правил асоціації. Ця методика зазвичай використовується великими роздрібними </a:t>
            </a:r>
            <a:r>
              <a:rPr lang="uk-UA" sz="2100" dirty="0" smtClean="0"/>
              <a:t>мережами </a:t>
            </a:r>
            <a:r>
              <a:rPr lang="uk-UA" sz="2100" dirty="0"/>
              <a:t>для визначення зв’язку між товарами</a:t>
            </a:r>
            <a:r>
              <a:rPr lang="uk-UA" sz="2100" dirty="0" smtClean="0"/>
              <a:t>.</a:t>
            </a:r>
          </a:p>
          <a:p>
            <a:pPr marL="0" indent="457200">
              <a:lnSpc>
                <a:spcPct val="110000"/>
              </a:lnSpc>
              <a:spcBef>
                <a:spcPts val="600"/>
              </a:spcBef>
              <a:buFont typeface="+mj-lt"/>
              <a:buAutoNum type="arabicPeriod"/>
            </a:pPr>
            <a:r>
              <a:rPr lang="uk-UA" sz="2100" u="sng" dirty="0" smtClean="0"/>
              <a:t>Медична діагностика </a:t>
            </a:r>
            <a:r>
              <a:rPr lang="uk-UA" sz="2100" dirty="0" smtClean="0"/>
              <a:t>(</a:t>
            </a:r>
            <a:r>
              <a:rPr lang="en-CA" sz="2100" b="1" dirty="0"/>
              <a:t>Medical Diagnosis</a:t>
            </a:r>
            <a:r>
              <a:rPr lang="uk-UA" sz="2100" dirty="0" smtClean="0"/>
              <a:t>): </a:t>
            </a:r>
            <a:r>
              <a:rPr lang="uk-UA" sz="2100" dirty="0"/>
              <a:t>за допомогою правил асоціації пацієнтів можна </a:t>
            </a:r>
            <a:r>
              <a:rPr lang="uk-UA" sz="2100" dirty="0" smtClean="0"/>
              <a:t>ефективніше </a:t>
            </a:r>
            <a:r>
              <a:rPr lang="uk-UA" sz="2100" dirty="0"/>
              <a:t>вилікувати, оскільки це допомагає визначити ймовірність </a:t>
            </a:r>
            <a:r>
              <a:rPr lang="uk-UA" sz="2100" dirty="0" smtClean="0"/>
              <a:t>захворювання </a:t>
            </a:r>
            <a:r>
              <a:rPr lang="uk-UA" sz="2100" dirty="0"/>
              <a:t>для певної </a:t>
            </a:r>
            <a:r>
              <a:rPr lang="uk-UA" sz="2100" dirty="0" err="1" smtClean="0"/>
              <a:t>супутної</a:t>
            </a:r>
            <a:r>
              <a:rPr lang="uk-UA" sz="2100" dirty="0" smtClean="0"/>
              <a:t> хвороби.</a:t>
            </a:r>
          </a:p>
          <a:p>
            <a:pPr marL="0" indent="457200">
              <a:lnSpc>
                <a:spcPct val="110000"/>
              </a:lnSpc>
              <a:spcBef>
                <a:spcPts val="600"/>
              </a:spcBef>
              <a:buFont typeface="+mj-lt"/>
              <a:buAutoNum type="arabicPeriod"/>
            </a:pPr>
            <a:r>
              <a:rPr lang="uk-UA" sz="2100" u="sng" dirty="0" smtClean="0"/>
              <a:t>Білкова послідовність </a:t>
            </a:r>
            <a:r>
              <a:rPr lang="uk-UA" sz="2100" dirty="0" smtClean="0"/>
              <a:t>(</a:t>
            </a:r>
            <a:r>
              <a:rPr lang="en-CA" sz="2100" b="1" dirty="0"/>
              <a:t>Protein Sequence</a:t>
            </a:r>
            <a:r>
              <a:rPr lang="uk-UA" sz="2100" dirty="0" smtClean="0"/>
              <a:t>): </a:t>
            </a:r>
            <a:r>
              <a:rPr lang="uk-UA" sz="2100" dirty="0"/>
              <a:t>Правила асоціації допомагають визначити синтез штучних білків</a:t>
            </a:r>
            <a:r>
              <a:rPr lang="uk-UA" sz="2100" dirty="0" smtClean="0"/>
              <a:t>.</a:t>
            </a:r>
          </a:p>
          <a:p>
            <a:pPr marL="0" indent="457200">
              <a:lnSpc>
                <a:spcPct val="110000"/>
              </a:lnSpc>
              <a:spcBef>
                <a:spcPts val="600"/>
              </a:spcBef>
              <a:buFont typeface="+mj-lt"/>
              <a:buAutoNum type="arabicPeriod"/>
            </a:pPr>
            <a:r>
              <a:rPr lang="uk-UA" sz="2100" dirty="0" smtClean="0"/>
              <a:t>Відомі також додатки </a:t>
            </a:r>
            <a:r>
              <a:rPr lang="en-CA" sz="2100" b="1" dirty="0"/>
              <a:t>Catalog </a:t>
            </a:r>
            <a:r>
              <a:rPr lang="en-CA" sz="2100" b="1" dirty="0" smtClean="0"/>
              <a:t>Design</a:t>
            </a:r>
            <a:r>
              <a:rPr lang="uk-UA" sz="2100" b="1" dirty="0" smtClean="0"/>
              <a:t> </a:t>
            </a:r>
            <a:r>
              <a:rPr lang="uk-UA" sz="2100" dirty="0" smtClean="0"/>
              <a:t>та </a:t>
            </a:r>
            <a:r>
              <a:rPr lang="en-CA" sz="2100" b="1" dirty="0"/>
              <a:t>Loss-leader </a:t>
            </a:r>
            <a:r>
              <a:rPr lang="en-CA" sz="2100" b="1" dirty="0" smtClean="0"/>
              <a:t>Analysis</a:t>
            </a:r>
            <a:r>
              <a:rPr lang="uk-UA" sz="2100" b="1" dirty="0" smtClean="0"/>
              <a:t> </a:t>
            </a:r>
            <a:r>
              <a:rPr lang="uk-UA" sz="2100" dirty="0" smtClean="0"/>
              <a:t>і </a:t>
            </a:r>
            <a:r>
              <a:rPr lang="uk-UA" sz="2100" dirty="0"/>
              <a:t>багатьох інших програм.</a:t>
            </a:r>
          </a:p>
        </p:txBody>
      </p:sp>
    </p:spTree>
    <p:extLst>
      <p:ext uri="{BB962C8B-B14F-4D97-AF65-F5344CB8AC3E}">
        <p14:creationId xmlns:p14="http://schemas.microsoft.com/office/powerpoint/2010/main" val="217734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67391"/>
            <a:ext cx="10058400" cy="905629"/>
          </a:xfrm>
        </p:spPr>
        <p:txBody>
          <a:bodyPr vert="horz" lIns="91440" tIns="45720" rIns="91440" bIns="45720" rtlCol="0" anchor="ctr">
            <a:normAutofit/>
          </a:bodyPr>
          <a:lstStyle/>
          <a:p>
            <a:pPr algn="ctr"/>
            <a:r>
              <a:rPr lang="uk-UA" sz="4400" dirty="0"/>
              <a:t>Види асоціативної класифікації</a:t>
            </a:r>
          </a:p>
        </p:txBody>
      </p:sp>
      <p:sp>
        <p:nvSpPr>
          <p:cNvPr id="3" name="Объект 2"/>
          <p:cNvSpPr>
            <a:spLocks noGrp="1"/>
          </p:cNvSpPr>
          <p:nvPr>
            <p:ph idx="1"/>
          </p:nvPr>
        </p:nvSpPr>
        <p:spPr>
          <a:xfrm>
            <a:off x="1069848" y="1240971"/>
            <a:ext cx="10058400" cy="5187821"/>
          </a:xfrm>
        </p:spPr>
        <p:txBody>
          <a:bodyPr vert="horz" lIns="91440" tIns="45720" rIns="91440" bIns="45720" rtlCol="0">
            <a:noAutofit/>
          </a:bodyPr>
          <a:lstStyle/>
          <a:p>
            <a:pPr marL="0" indent="457200">
              <a:lnSpc>
                <a:spcPct val="110000"/>
              </a:lnSpc>
              <a:spcBef>
                <a:spcPts val="600"/>
              </a:spcBef>
              <a:buFont typeface="+mj-lt"/>
              <a:buAutoNum type="arabicPeriod"/>
            </a:pPr>
            <a:r>
              <a:rPr lang="en-CA" sz="1800" dirty="0" smtClean="0"/>
              <a:t>CBA</a:t>
            </a:r>
            <a:r>
              <a:rPr lang="uk-UA" sz="1800" dirty="0" smtClean="0"/>
              <a:t> -</a:t>
            </a:r>
            <a:r>
              <a:rPr lang="en-CA" sz="1800" b="1" dirty="0"/>
              <a:t>Classification Based on Associations</a:t>
            </a:r>
            <a:r>
              <a:rPr lang="en-CA" sz="1800" dirty="0" smtClean="0"/>
              <a:t> </a:t>
            </a:r>
            <a:r>
              <a:rPr lang="en-CA" sz="1800" dirty="0"/>
              <a:t>(</a:t>
            </a:r>
            <a:r>
              <a:rPr lang="uk-UA" sz="1800" dirty="0"/>
              <a:t>класифікація на основі асоціацій): для класифікації даних використовуються методи асоційованих правил, які виявляються більш точними, ніж традиційні методи класифікації. </a:t>
            </a:r>
            <a:r>
              <a:rPr lang="uk-UA" sz="1800" dirty="0" smtClean="0"/>
              <a:t>Метод </a:t>
            </a:r>
            <a:r>
              <a:rPr lang="uk-UA" sz="1800" dirty="0"/>
              <a:t>повинен зіткнутися з </a:t>
            </a:r>
            <a:r>
              <a:rPr lang="uk-UA" sz="1800" u="sng" dirty="0"/>
              <a:t>чутливістю мінімального порогу підтримки</a:t>
            </a:r>
            <a:r>
              <a:rPr lang="uk-UA" sz="1800" dirty="0"/>
              <a:t>. Коли вказано нижчий мінімальний поріг підтримки, генерується велика кількість правил</a:t>
            </a:r>
            <a:r>
              <a:rPr lang="uk-UA" sz="1800" dirty="0" smtClean="0"/>
              <a:t>.</a:t>
            </a:r>
          </a:p>
          <a:p>
            <a:pPr marL="0" indent="457200">
              <a:lnSpc>
                <a:spcPct val="110000"/>
              </a:lnSpc>
              <a:spcBef>
                <a:spcPts val="600"/>
              </a:spcBef>
              <a:buFont typeface="+mj-lt"/>
              <a:buAutoNum type="arabicPeriod"/>
            </a:pPr>
            <a:r>
              <a:rPr lang="en-CA" sz="1800" dirty="0" smtClean="0"/>
              <a:t>CMAR</a:t>
            </a:r>
            <a:r>
              <a:rPr lang="uk-UA" sz="1800" dirty="0" smtClean="0"/>
              <a:t> - </a:t>
            </a:r>
            <a:r>
              <a:rPr lang="en-CA" sz="1800" b="1" dirty="0"/>
              <a:t>Classification based on Multiple Association Rules</a:t>
            </a:r>
            <a:r>
              <a:rPr lang="en-CA" sz="1800" dirty="0" smtClean="0"/>
              <a:t> </a:t>
            </a:r>
            <a:r>
              <a:rPr lang="en-CA" sz="1800" dirty="0"/>
              <a:t>(</a:t>
            </a:r>
            <a:r>
              <a:rPr lang="uk-UA" sz="1800" dirty="0"/>
              <a:t>Класифікація на основі кількох правил асоціації): </a:t>
            </a:r>
            <a:r>
              <a:rPr lang="uk-UA" sz="1800" dirty="0" smtClean="0"/>
              <a:t>метод </a:t>
            </a:r>
            <a:r>
              <a:rPr lang="uk-UA" sz="1800" dirty="0"/>
              <a:t>використовує ефективне </a:t>
            </a:r>
            <a:r>
              <a:rPr lang="en-CA" sz="1800" dirty="0"/>
              <a:t>FP-</a:t>
            </a:r>
            <a:r>
              <a:rPr lang="uk-UA" sz="1800" dirty="0"/>
              <a:t>дерево, яке споживає менше пам’яті та місця порівняно з класифікацією на основі асоціацій. </a:t>
            </a:r>
            <a:r>
              <a:rPr lang="en-CA" sz="1800" dirty="0"/>
              <a:t>FP-</a:t>
            </a:r>
            <a:r>
              <a:rPr lang="uk-UA" sz="1800" dirty="0"/>
              <a:t>дерево не завжди поміщається в основну пам'ять, особливо коли кількість атрибутів велика</a:t>
            </a:r>
            <a:r>
              <a:rPr lang="uk-UA" sz="1800" dirty="0" smtClean="0"/>
              <a:t>.</a:t>
            </a:r>
          </a:p>
          <a:p>
            <a:pPr marL="0" indent="457200">
              <a:lnSpc>
                <a:spcPct val="110000"/>
              </a:lnSpc>
              <a:spcBef>
                <a:spcPts val="600"/>
              </a:spcBef>
              <a:buFont typeface="+mj-lt"/>
              <a:buAutoNum type="arabicPeriod"/>
            </a:pPr>
            <a:r>
              <a:rPr lang="en-CA" sz="1800" dirty="0" smtClean="0"/>
              <a:t>CPAR</a:t>
            </a:r>
            <a:r>
              <a:rPr lang="uk-UA" sz="1800" dirty="0" smtClean="0"/>
              <a:t> - </a:t>
            </a:r>
            <a:r>
              <a:rPr lang="en-US" sz="1800" b="1" dirty="0"/>
              <a:t>Classification based on Predictive Association Rules</a:t>
            </a:r>
            <a:r>
              <a:rPr lang="en-CA" sz="1800" dirty="0" smtClean="0"/>
              <a:t> </a:t>
            </a:r>
            <a:r>
              <a:rPr lang="en-CA" sz="1800" dirty="0"/>
              <a:t>(</a:t>
            </a:r>
            <a:r>
              <a:rPr lang="uk-UA" sz="1800" dirty="0"/>
              <a:t>Класифікація на основі правил прогнозування асоціацій): </a:t>
            </a:r>
            <a:r>
              <a:rPr lang="uk-UA" sz="1800" dirty="0" smtClean="0"/>
              <a:t>поєднує </a:t>
            </a:r>
            <a:r>
              <a:rPr lang="uk-UA" sz="1800" dirty="0"/>
              <a:t>в собі переваги класифікації асоціацій і традиційної класифікації на основі правил. Класифікація на основі прогностичних правил асоціації використовує жадібний алгоритм для створення правил безпосередньо з даних навчання. Крім того, класифікація на основі правил прогнозування </a:t>
            </a:r>
            <a:r>
              <a:rPr lang="uk-UA" sz="1800" dirty="0" err="1"/>
              <a:t>зв’язків</a:t>
            </a:r>
            <a:r>
              <a:rPr lang="uk-UA" sz="1800" dirty="0"/>
              <a:t> генерує та перевіряє більше правил, ніж традиційні класифікатори на основі правил, щоб уникнути пропуску важливих правил.</a:t>
            </a:r>
          </a:p>
        </p:txBody>
      </p:sp>
    </p:spTree>
    <p:extLst>
      <p:ext uri="{BB962C8B-B14F-4D97-AF65-F5344CB8AC3E}">
        <p14:creationId xmlns:p14="http://schemas.microsoft.com/office/powerpoint/2010/main" val="280449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vert="horz" lIns="91440" tIns="45720" rIns="91440" bIns="45720" rtlCol="0" anchor="ctr">
            <a:normAutofit/>
          </a:bodyPr>
          <a:lstStyle/>
          <a:p>
            <a:r>
              <a:rPr lang="uk-UA" sz="6600" dirty="0"/>
              <a:t>Аналіз ринкового кошика в інтелектуальному аналізі даних</a:t>
            </a:r>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32322205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TM03090434[[fn=Дерево]]</Template>
  <TotalTime>1794</TotalTime>
  <Words>3067</Words>
  <Application>Microsoft Office PowerPoint</Application>
  <PresentationFormat>Широкоэкранный</PresentationFormat>
  <Paragraphs>215</Paragraphs>
  <Slides>22</Slides>
  <Notes>7</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22</vt:i4>
      </vt:variant>
    </vt:vector>
  </HeadingPairs>
  <TitlesOfParts>
    <vt:vector size="32" baseType="lpstr">
      <vt:lpstr>Arial</vt:lpstr>
      <vt:lpstr>Bad Script</vt:lpstr>
      <vt:lpstr>Bahnschrift Light SemiCondensed</vt:lpstr>
      <vt:lpstr>Calibri</vt:lpstr>
      <vt:lpstr>Cambria</vt:lpstr>
      <vt:lpstr>Cambria Math</vt:lpstr>
      <vt:lpstr>Rockwell</vt:lpstr>
      <vt:lpstr>Rockwell Condensed</vt:lpstr>
      <vt:lpstr>Wingdings</vt:lpstr>
      <vt:lpstr>Дерево</vt:lpstr>
      <vt:lpstr>Пошук асоціативних правил</vt:lpstr>
      <vt:lpstr>Асоціативні правила</vt:lpstr>
      <vt:lpstr>Концепція правил асоціації</vt:lpstr>
      <vt:lpstr>показники</vt:lpstr>
      <vt:lpstr>Правила асоціації та показники</vt:lpstr>
      <vt:lpstr>алгоритми</vt:lpstr>
      <vt:lpstr>Додатки для реалізації апріорних алгоритмів </vt:lpstr>
      <vt:lpstr>Види асоціативної класифікації</vt:lpstr>
      <vt:lpstr>Аналіз ринкового кошика в інтелектуальному аналізі даних</vt:lpstr>
      <vt:lpstr>Набори товарів, які купуються разом</vt:lpstr>
      <vt:lpstr>Модель ринкового кошика</vt:lpstr>
      <vt:lpstr>Приклад частих наборів товарів</vt:lpstr>
      <vt:lpstr>Приклад розрахунку показників асоціації </vt:lpstr>
      <vt:lpstr>Lift </vt:lpstr>
      <vt:lpstr>Приклад Розрахунку показників</vt:lpstr>
      <vt:lpstr>Види аналізу ринкового кошика</vt:lpstr>
      <vt:lpstr>A-priori алгоритм</vt:lpstr>
      <vt:lpstr>A-priori алгоритм</vt:lpstr>
      <vt:lpstr>A-priori example</vt:lpstr>
      <vt:lpstr>Алгоритм зростання частотного шаблону</vt:lpstr>
      <vt:lpstr>Conditional Pattern Base</vt:lpstr>
      <vt:lpstr>Conditional Frequent Pattern 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Дерево рішень</dc:title>
  <dc:creator>it_admin</dc:creator>
  <cp:lastModifiedBy>it_admin</cp:lastModifiedBy>
  <cp:revision>123</cp:revision>
  <dcterms:created xsi:type="dcterms:W3CDTF">2024-07-08T06:07:31Z</dcterms:created>
  <dcterms:modified xsi:type="dcterms:W3CDTF">2024-11-11T18:06:35Z</dcterms:modified>
</cp:coreProperties>
</file>